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7"/>
  </p:notesMasterIdLst>
  <p:sldIdLst>
    <p:sldId id="256" r:id="rId3"/>
    <p:sldId id="257" r:id="rId4"/>
    <p:sldId id="301" r:id="rId5"/>
    <p:sldId id="294" r:id="rId6"/>
    <p:sldId id="322" r:id="rId7"/>
    <p:sldId id="323" r:id="rId8"/>
    <p:sldId id="281" r:id="rId9"/>
    <p:sldId id="259" r:id="rId10"/>
    <p:sldId id="258" r:id="rId11"/>
    <p:sldId id="260" r:id="rId12"/>
    <p:sldId id="262" r:id="rId13"/>
    <p:sldId id="285" r:id="rId14"/>
    <p:sldId id="287" r:id="rId15"/>
    <p:sldId id="286" r:id="rId16"/>
    <p:sldId id="296" r:id="rId17"/>
    <p:sldId id="264" r:id="rId18"/>
    <p:sldId id="265" r:id="rId19"/>
    <p:sldId id="297" r:id="rId20"/>
    <p:sldId id="298" r:id="rId21"/>
    <p:sldId id="299" r:id="rId22"/>
    <p:sldId id="300" r:id="rId23"/>
    <p:sldId id="288" r:id="rId24"/>
    <p:sldId id="289" r:id="rId25"/>
    <p:sldId id="312" r:id="rId26"/>
    <p:sldId id="324" r:id="rId27"/>
    <p:sldId id="325" r:id="rId28"/>
    <p:sldId id="326" r:id="rId29"/>
    <p:sldId id="327" r:id="rId30"/>
    <p:sldId id="328" r:id="rId31"/>
    <p:sldId id="329" r:id="rId32"/>
    <p:sldId id="330" r:id="rId33"/>
    <p:sldId id="331" r:id="rId34"/>
    <p:sldId id="332" r:id="rId35"/>
    <p:sldId id="313" r:id="rId36"/>
    <p:sldId id="314" r:id="rId37"/>
    <p:sldId id="315" r:id="rId38"/>
    <p:sldId id="316" r:id="rId39"/>
    <p:sldId id="317" r:id="rId40"/>
    <p:sldId id="318" r:id="rId41"/>
    <p:sldId id="319" r:id="rId42"/>
    <p:sldId id="320" r:id="rId43"/>
    <p:sldId id="321" r:id="rId44"/>
    <p:sldId id="290" r:id="rId45"/>
    <p:sldId id="292" r:id="rId46"/>
    <p:sldId id="293" r:id="rId47"/>
    <p:sldId id="302" r:id="rId48"/>
    <p:sldId id="303" r:id="rId49"/>
    <p:sldId id="304" r:id="rId50"/>
    <p:sldId id="305" r:id="rId51"/>
    <p:sldId id="307" r:id="rId52"/>
    <p:sldId id="308" r:id="rId53"/>
    <p:sldId id="309" r:id="rId54"/>
    <p:sldId id="306" r:id="rId55"/>
    <p:sldId id="310" r:id="rId56"/>
    <p:sldId id="351" r:id="rId57"/>
    <p:sldId id="35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35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805" autoAdjust="0"/>
  </p:normalViewPr>
  <p:slideViewPr>
    <p:cSldViewPr snapToGrid="0">
      <p:cViewPr varScale="1">
        <p:scale>
          <a:sx n="64" d="100"/>
          <a:sy n="64" d="100"/>
        </p:scale>
        <p:origin x="-98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8FF78-BE2B-4D10-93BE-D62ABEC4AE22}" type="datetimeFigureOut">
              <a:rPr lang="en-IN" smtClean="0"/>
              <a:t>12-02-2024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50BD7-C948-4855-9B35-1085CA733D1A}" type="slidenum">
              <a:rPr lang="en-IN" smtClean="0"/>
              <a:t>‹#›</a:t>
            </a:fld>
            <a:endParaRPr lang="en-IN"/>
          </a:p>
        </p:txBody>
      </p:sp>
    </p:spTree>
    <p:extLst>
      <p:ext uri="{BB962C8B-B14F-4D97-AF65-F5344CB8AC3E}">
        <p14:creationId xmlns:p14="http://schemas.microsoft.com/office/powerpoint/2010/main" val="1829432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olymer_chemistry" TargetMode="External"/><Relationship Id="rId7" Type="http://schemas.openxmlformats.org/officeDocument/2006/relationships/hyperlink" Target="https://en.wikipedia.org/wiki/Branching_(polymer_chemistr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Composite_material" TargetMode="External"/><Relationship Id="rId5" Type="http://schemas.openxmlformats.org/officeDocument/2006/relationships/hyperlink" Target="https://en.wikipedia.org/wiki/Backbone_chain" TargetMode="External"/><Relationship Id="rId4" Type="http://schemas.openxmlformats.org/officeDocument/2006/relationships/hyperlink" Target="https://en.wikipedia.org/wiki/Copolym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A polymer is a large molecule composed of repeating subunits called monomers. </a:t>
            </a:r>
          </a:p>
          <a:p>
            <a:r>
              <a:rPr lang="en-US" b="0" i="0" dirty="0">
                <a:solidFill>
                  <a:srgbClr val="374151"/>
                </a:solidFill>
                <a:effectLst/>
                <a:latin typeface="Söhne"/>
              </a:rPr>
              <a:t>These monomers are chemically bonded together to form a long chain or network structure. Polymers can be found in various forms, including natural substances like proteins, cellulose, and DNA, as well as synthetic materials such as plastics, rubber, and fibers.</a:t>
            </a:r>
            <a:endParaRPr lang="en-IN" dirty="0"/>
          </a:p>
        </p:txBody>
      </p:sp>
      <p:sp>
        <p:nvSpPr>
          <p:cNvPr id="4" name="Slide Number Placeholder 3"/>
          <p:cNvSpPr>
            <a:spLocks noGrp="1"/>
          </p:cNvSpPr>
          <p:nvPr>
            <p:ph type="sldNum" sz="quarter" idx="5"/>
          </p:nvPr>
        </p:nvSpPr>
        <p:spPr/>
        <p:txBody>
          <a:bodyPr/>
          <a:lstStyle/>
          <a:p>
            <a:fld id="{FA350BD7-C948-4855-9B35-1085CA733D1A}" type="slidenum">
              <a:rPr lang="en-IN" smtClean="0"/>
              <a:t>1</a:t>
            </a:fld>
            <a:endParaRPr lang="en-IN"/>
          </a:p>
        </p:txBody>
      </p:sp>
    </p:spTree>
    <p:extLst>
      <p:ext uri="{BB962C8B-B14F-4D97-AF65-F5344CB8AC3E}">
        <p14:creationId xmlns:p14="http://schemas.microsoft.com/office/powerpoint/2010/main" val="8947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B22F4E-FC48-4504-A328-1D3E4764DA0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952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Polymer chemistry"/>
              </a:rPr>
              <a:t>polymer chemistry</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graft polymers</a:t>
            </a:r>
            <a:r>
              <a:rPr lang="en-US" b="0" i="0" dirty="0">
                <a:solidFill>
                  <a:srgbClr val="202122"/>
                </a:solidFill>
                <a:effectLst/>
                <a:latin typeface="Arial" panose="020B0604020202020204" pitchFamily="34" charset="0"/>
              </a:rPr>
              <a:t> are segmented </a:t>
            </a:r>
            <a:r>
              <a:rPr lang="en-US" b="0" i="0" u="none" strike="noStrike" dirty="0">
                <a:solidFill>
                  <a:srgbClr val="3366CC"/>
                </a:solidFill>
                <a:effectLst/>
                <a:latin typeface="Arial" panose="020B0604020202020204" pitchFamily="34" charset="0"/>
                <a:hlinkClick r:id="rId4" tooltip="Copolymer"/>
              </a:rPr>
              <a:t>copolymers</a:t>
            </a:r>
            <a:r>
              <a:rPr lang="en-US" b="0" i="0" dirty="0">
                <a:solidFill>
                  <a:srgbClr val="202122"/>
                </a:solidFill>
                <a:effectLst/>
                <a:latin typeface="Arial" panose="020B0604020202020204" pitchFamily="34" charset="0"/>
              </a:rPr>
              <a:t> with a linear </a:t>
            </a:r>
            <a:r>
              <a:rPr lang="en-US" b="0" i="0" u="none" strike="noStrike" dirty="0">
                <a:solidFill>
                  <a:srgbClr val="3366CC"/>
                </a:solidFill>
                <a:effectLst/>
                <a:latin typeface="Arial" panose="020B0604020202020204" pitchFamily="34" charset="0"/>
                <a:hlinkClick r:id="rId5" tooltip="Backbone chain"/>
              </a:rPr>
              <a:t>backbone</a:t>
            </a:r>
            <a:r>
              <a:rPr lang="en-US" b="0" i="0" dirty="0">
                <a:solidFill>
                  <a:srgbClr val="202122"/>
                </a:solidFill>
                <a:effectLst/>
                <a:latin typeface="Arial" panose="020B0604020202020204" pitchFamily="34" charset="0"/>
              </a:rPr>
              <a:t> of one </a:t>
            </a:r>
            <a:r>
              <a:rPr lang="en-US" b="0" i="0" u="none" strike="noStrike" dirty="0">
                <a:solidFill>
                  <a:srgbClr val="3366CC"/>
                </a:solidFill>
                <a:effectLst/>
                <a:latin typeface="Arial" panose="020B0604020202020204" pitchFamily="34" charset="0"/>
                <a:hlinkClick r:id="rId6" tooltip="Composite material"/>
              </a:rPr>
              <a:t>composite</a:t>
            </a:r>
            <a:r>
              <a:rPr lang="en-US" b="0" i="0" dirty="0">
                <a:solidFill>
                  <a:srgbClr val="202122"/>
                </a:solidFill>
                <a:effectLst/>
                <a:latin typeface="Arial" panose="020B0604020202020204" pitchFamily="34" charset="0"/>
              </a:rPr>
              <a:t> and randomly distributed </a:t>
            </a:r>
            <a:r>
              <a:rPr lang="en-US" b="0" i="0" u="none" strike="noStrike" dirty="0">
                <a:solidFill>
                  <a:srgbClr val="3366CC"/>
                </a:solidFill>
                <a:effectLst/>
                <a:latin typeface="Arial" panose="020B0604020202020204" pitchFamily="34" charset="0"/>
                <a:hlinkClick r:id="rId7" tooltip="Branching (polymer chemistry)"/>
              </a:rPr>
              <a:t>branches</a:t>
            </a:r>
            <a:r>
              <a:rPr lang="en-US" b="0" i="0" dirty="0">
                <a:solidFill>
                  <a:srgbClr val="202122"/>
                </a:solidFill>
                <a:effectLst/>
                <a:latin typeface="Arial" panose="020B0604020202020204" pitchFamily="34" charset="0"/>
              </a:rPr>
              <a:t> of another composite. </a:t>
            </a:r>
            <a:endParaRPr lang="en-IN" dirty="0"/>
          </a:p>
        </p:txBody>
      </p:sp>
      <p:sp>
        <p:nvSpPr>
          <p:cNvPr id="4" name="Slide Number Placeholder 3"/>
          <p:cNvSpPr>
            <a:spLocks noGrp="1"/>
          </p:cNvSpPr>
          <p:nvPr>
            <p:ph type="sldNum" sz="quarter" idx="5"/>
          </p:nvPr>
        </p:nvSpPr>
        <p:spPr/>
        <p:txBody>
          <a:bodyPr/>
          <a:lstStyle/>
          <a:p>
            <a:fld id="{FA350BD7-C948-4855-9B35-1085CA733D1A}" type="slidenum">
              <a:rPr lang="en-IN" smtClean="0"/>
              <a:t>8</a:t>
            </a:fld>
            <a:endParaRPr lang="en-IN"/>
          </a:p>
        </p:txBody>
      </p:sp>
    </p:spTree>
    <p:extLst>
      <p:ext uri="{BB962C8B-B14F-4D97-AF65-F5344CB8AC3E}">
        <p14:creationId xmlns:p14="http://schemas.microsoft.com/office/powerpoint/2010/main" val="35448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0" i="0" dirty="0">
                <a:solidFill>
                  <a:srgbClr val="374151"/>
                </a:solidFill>
                <a:effectLst/>
                <a:latin typeface="Söhne"/>
              </a:rPr>
              <a:t>The stereoregularity affects properties like crystallinity, melting point, and mechanical strength. Isotactic and syndiotactic polymers tend to have higher melting points and greater crystallinity, leading to improved stiffness and strength compared to atactic polymers.</a:t>
            </a:r>
            <a:endParaRPr lang="en-IN" dirty="0"/>
          </a:p>
        </p:txBody>
      </p:sp>
      <p:sp>
        <p:nvSpPr>
          <p:cNvPr id="4" name="Slide Number Placeholder 3"/>
          <p:cNvSpPr>
            <a:spLocks noGrp="1"/>
          </p:cNvSpPr>
          <p:nvPr>
            <p:ph type="sldNum" sz="quarter" idx="5"/>
          </p:nvPr>
        </p:nvSpPr>
        <p:spPr/>
        <p:txBody>
          <a:bodyPr/>
          <a:lstStyle/>
          <a:p>
            <a:fld id="{FA350BD7-C948-4855-9B35-1085CA733D1A}" type="slidenum">
              <a:rPr lang="en-IN" smtClean="0"/>
              <a:t>11</a:t>
            </a:fld>
            <a:endParaRPr lang="en-IN"/>
          </a:p>
        </p:txBody>
      </p:sp>
    </p:spTree>
    <p:extLst>
      <p:ext uri="{BB962C8B-B14F-4D97-AF65-F5344CB8AC3E}">
        <p14:creationId xmlns:p14="http://schemas.microsoft.com/office/powerpoint/2010/main" val="165851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dirty="0"/>
              <a:t>PTPH: CLOTHING AND CONTAINER</a:t>
            </a:r>
          </a:p>
          <a:p>
            <a:r>
              <a:rPr lang="en-IN" dirty="0"/>
              <a:t>Kevlar: Para-</a:t>
            </a:r>
            <a:r>
              <a:rPr lang="en-IN" dirty="0" err="1"/>
              <a:t>armid</a:t>
            </a:r>
            <a:r>
              <a:rPr lang="en-IN" dirty="0"/>
              <a:t> fibre (</a:t>
            </a:r>
            <a:r>
              <a:rPr lang="en-IN" b="0" i="0" dirty="0">
                <a:solidFill>
                  <a:srgbClr val="4D5156"/>
                </a:solidFill>
                <a:effectLst/>
                <a:latin typeface="arial" panose="020B0604020202020204" pitchFamily="34" charset="0"/>
              </a:rPr>
              <a:t>aromatic polyamide</a:t>
            </a:r>
            <a:r>
              <a:rPr lang="en-IN" dirty="0"/>
              <a:t>)</a:t>
            </a:r>
          </a:p>
          <a:p>
            <a:r>
              <a:rPr lang="en-IN" dirty="0"/>
              <a:t>Spandex: </a:t>
            </a:r>
            <a:r>
              <a:rPr lang="en-US" b="0" i="0" dirty="0">
                <a:solidFill>
                  <a:srgbClr val="374151"/>
                </a:solidFill>
                <a:effectLst/>
                <a:latin typeface="Söhne"/>
              </a:rPr>
              <a:t>generic name elastane or Lycra® (a brand name), is a synthetic fiber known for its exceptional elasticity and stretchability. It is a segmented polyurethane polymer composed of long chains of alternating rigid and flexible segments.</a:t>
            </a:r>
            <a:endParaRPr lang="en-IN" dirty="0"/>
          </a:p>
          <a:p>
            <a:endParaRPr lang="en-IN" dirty="0"/>
          </a:p>
        </p:txBody>
      </p:sp>
      <p:sp>
        <p:nvSpPr>
          <p:cNvPr id="4" name="Slide Number Placeholder 3"/>
          <p:cNvSpPr>
            <a:spLocks noGrp="1"/>
          </p:cNvSpPr>
          <p:nvPr>
            <p:ph type="sldNum" sz="quarter" idx="5"/>
          </p:nvPr>
        </p:nvSpPr>
        <p:spPr/>
        <p:txBody>
          <a:bodyPr/>
          <a:lstStyle/>
          <a:p>
            <a:fld id="{FA350BD7-C948-4855-9B35-1085CA733D1A}" type="slidenum">
              <a:rPr lang="en-IN" smtClean="0"/>
              <a:t>20</a:t>
            </a:fld>
            <a:endParaRPr lang="en-IN"/>
          </a:p>
        </p:txBody>
      </p:sp>
    </p:spTree>
    <p:extLst>
      <p:ext uri="{BB962C8B-B14F-4D97-AF65-F5344CB8AC3E}">
        <p14:creationId xmlns:p14="http://schemas.microsoft.com/office/powerpoint/2010/main" val="376509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Sealant is a substance used to block the passage of fluids through openings in materials, a type of mechanical seal.</a:t>
            </a:r>
            <a:endParaRPr lang="en-IN" dirty="0"/>
          </a:p>
        </p:txBody>
      </p:sp>
      <p:sp>
        <p:nvSpPr>
          <p:cNvPr id="4" name="Slide Number Placeholder 3"/>
          <p:cNvSpPr>
            <a:spLocks noGrp="1"/>
          </p:cNvSpPr>
          <p:nvPr>
            <p:ph type="sldNum" sz="quarter" idx="10"/>
          </p:nvPr>
        </p:nvSpPr>
        <p:spPr/>
        <p:txBody>
          <a:bodyPr/>
          <a:lstStyle/>
          <a:p>
            <a:fld id="{FA350BD7-C948-4855-9B35-1085CA733D1A}" type="slidenum">
              <a:rPr lang="en-IN" smtClean="0"/>
              <a:t>49</a:t>
            </a:fld>
            <a:endParaRPr lang="en-IN"/>
          </a:p>
        </p:txBody>
      </p:sp>
    </p:spTree>
    <p:extLst>
      <p:ext uri="{BB962C8B-B14F-4D97-AF65-F5344CB8AC3E}">
        <p14:creationId xmlns:p14="http://schemas.microsoft.com/office/powerpoint/2010/main" val="230205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mtClean="0"/>
              <a:t>https://semesters.in/introduction-and-applications-of-conducting-polymers-notes-pdf-ppt/</a:t>
            </a:r>
            <a:endParaRPr lang="en-IN" dirty="0"/>
          </a:p>
        </p:txBody>
      </p:sp>
      <p:sp>
        <p:nvSpPr>
          <p:cNvPr id="4" name="Slide Number Placeholder 3"/>
          <p:cNvSpPr>
            <a:spLocks noGrp="1"/>
          </p:cNvSpPr>
          <p:nvPr>
            <p:ph type="sldNum" sz="quarter" idx="10"/>
          </p:nvPr>
        </p:nvSpPr>
        <p:spPr/>
        <p:txBody>
          <a:bodyPr/>
          <a:lstStyle/>
          <a:p>
            <a:fld id="{FA350BD7-C948-4855-9B35-1085CA733D1A}" type="slidenum">
              <a:rPr lang="en-IN" smtClean="0"/>
              <a:t>54</a:t>
            </a:fld>
            <a:endParaRPr lang="en-IN"/>
          </a:p>
        </p:txBody>
      </p:sp>
    </p:spTree>
    <p:extLst>
      <p:ext uri="{BB962C8B-B14F-4D97-AF65-F5344CB8AC3E}">
        <p14:creationId xmlns:p14="http://schemas.microsoft.com/office/powerpoint/2010/main" val="249440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In bulk erosion, mass loss occurs throughout the material following polymer hydration; water penetrates the polymer at a faster rate than it is broken down.</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In surface erosion, degradation reactions are limited to the surface of the polymer material or occur at a significantly higher rate relative to diffusion rate of water into the bulk.</a:t>
            </a:r>
            <a:endParaRPr lang="en-IN" dirty="0"/>
          </a:p>
        </p:txBody>
      </p:sp>
      <p:sp>
        <p:nvSpPr>
          <p:cNvPr id="4" name="Slide Number Placeholder 3"/>
          <p:cNvSpPr>
            <a:spLocks noGrp="1"/>
          </p:cNvSpPr>
          <p:nvPr>
            <p:ph type="sldNum" sz="quarter" idx="10"/>
          </p:nvPr>
        </p:nvSpPr>
        <p:spPr/>
        <p:txBody>
          <a:bodyPr/>
          <a:lstStyle/>
          <a:p>
            <a:fld id="{C9EFB379-3315-4111-A46A-762EC5604E23}" type="slidenum">
              <a:rPr lang="en-IN" smtClean="0"/>
              <a:t>74</a:t>
            </a:fld>
            <a:endParaRPr lang="en-IN"/>
          </a:p>
        </p:txBody>
      </p:sp>
    </p:spTree>
    <p:extLst>
      <p:ext uri="{BB962C8B-B14F-4D97-AF65-F5344CB8AC3E}">
        <p14:creationId xmlns:p14="http://schemas.microsoft.com/office/powerpoint/2010/main" val="193762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9ACFB-2750-9BA1-DD5B-516E70CC7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B3261573-7E39-349E-6E7B-88325BA76B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993DE66-86E2-77C0-A93F-F5DCD00817C5}"/>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B5B29520-84F4-EAE3-7446-122BD20808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94ADB36-96B0-1462-6CE2-220B0F192FA4}"/>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353154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E6888C-DE4A-AE96-BF27-9864E0F15B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C7F002C-015B-98FC-91FA-1CDC5D99A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C660B5D-C80F-0DCD-49A2-50A4C5E7788E}"/>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AB2D8612-3EA0-B686-C2E6-2D98CB3A42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C370956-EB1D-E4C6-6652-A97DB8AE8AD6}"/>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2572651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3421661-EE10-D88F-5A59-398628726A29}"/>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B146B218-0492-7FDA-790F-09A00AA30FA5}"/>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6D2E756-5690-F295-0F18-1855888F000C}"/>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B73FC9C5-0AD2-337D-2738-6BDAB94292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9DE0876-9692-F01B-98E0-34084BF8159A}"/>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469500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034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2181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525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350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855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8115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455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67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53D0DB-A43D-D5F0-34C8-0F4B792A2C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B09BC44-0AF1-0FFD-E438-2BE1D3E83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8E61146-957E-5773-59CA-BF335E8F2EE7}"/>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76D6D64B-4613-24C1-B3A0-EF4A74B519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47D69B8-148C-ADDF-0830-FD8DCB6393FA}"/>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1775233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1874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2323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879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FA2F9-4B74-8AC6-B51B-3BC93C1A1F0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A749DDE-9DCF-17F0-124D-B365FDF04A6A}"/>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BD3CF06-578F-55FD-109E-BB32B7058C89}"/>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51E38572-F47D-324C-8FAB-85147721DF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633C069-44DC-BF85-D8C8-8850E797446D}"/>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214878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FB431-905D-957C-EC79-54A2138DB5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C242F59-AB5A-5184-B33F-049109AC2D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452F892-9BFB-EA2A-5B44-21A75580D5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3159A3E4-D554-1A4A-A4E9-1E20BD5EA1D3}"/>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6" name="Footer Placeholder 5">
            <a:extLst>
              <a:ext uri="{FF2B5EF4-FFF2-40B4-BE49-F238E27FC236}">
                <a16:creationId xmlns:a16="http://schemas.microsoft.com/office/drawing/2014/main" xmlns="" id="{36827E04-118A-F748-64E0-6A9D6DDC02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4EE836C-60FA-8CAE-BF94-DD7D5ECF34AE}"/>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329592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D98F3D-2997-2FCE-FC76-A342EDDB3941}"/>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6D5AD54-132A-1858-4A93-AE5BDC19114D}"/>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A043B7B-04A0-5C1D-44BB-4D731C720AE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4CAE766A-134B-60E0-8DC7-B85C01A683A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31E329B-3620-8FFB-64F2-7D5D5359436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FF7D53B-DE70-DCE3-1F8E-82C547F9BD10}"/>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8" name="Footer Placeholder 7">
            <a:extLst>
              <a:ext uri="{FF2B5EF4-FFF2-40B4-BE49-F238E27FC236}">
                <a16:creationId xmlns:a16="http://schemas.microsoft.com/office/drawing/2014/main" xmlns="" id="{40FC5B62-9968-22BB-1CE9-AC17BED721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DCD874EB-D5D5-9585-F743-68844F309553}"/>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356989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9D1A0E-B506-7BE1-31B1-1856A8ED8B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99AAFD03-17D8-32AC-7F0C-08C53D58BCF1}"/>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4" name="Footer Placeholder 3">
            <a:extLst>
              <a:ext uri="{FF2B5EF4-FFF2-40B4-BE49-F238E27FC236}">
                <a16:creationId xmlns:a16="http://schemas.microsoft.com/office/drawing/2014/main" xmlns="" id="{A835739D-6250-8B01-901B-1B99DB55D5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7549A8A-B719-8CF2-A398-403FD77C39E1}"/>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302984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A8DDFE1-EFC8-A81F-EEC7-B2942F416516}"/>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3" name="Footer Placeholder 2">
            <a:extLst>
              <a:ext uri="{FF2B5EF4-FFF2-40B4-BE49-F238E27FC236}">
                <a16:creationId xmlns:a16="http://schemas.microsoft.com/office/drawing/2014/main" xmlns="" id="{06CA75EA-1DDA-A561-951E-CB173CEEE29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E39AEF0-9DE6-86F3-ED6B-44EC7B254A49}"/>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49979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14A97D-FE4C-024A-BD89-6F09A4E50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7EE0DE3-4757-CEBF-6371-BE1C87AA109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1670A6C-58FC-71A8-B2D5-541603761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C2F88CA-B735-E3FB-B692-93F023DD91A1}"/>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6" name="Footer Placeholder 5">
            <a:extLst>
              <a:ext uri="{FF2B5EF4-FFF2-40B4-BE49-F238E27FC236}">
                <a16:creationId xmlns:a16="http://schemas.microsoft.com/office/drawing/2014/main" xmlns="" id="{1524E530-5CBE-49D5-3786-91C79869EA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BB871DE-FBEE-CBC2-133D-8E3C3E8FB26C}"/>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11876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5BE843-624B-0264-7924-964822980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5A2E809-0B72-12E6-1715-4EF241E0036F}"/>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5DF3D7BF-84FD-7F2F-B125-6D053E942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9B0A88F-689A-49E8-05C7-B35B5671178A}"/>
              </a:ext>
            </a:extLst>
          </p:cNvPr>
          <p:cNvSpPr>
            <a:spLocks noGrp="1"/>
          </p:cNvSpPr>
          <p:nvPr>
            <p:ph type="dt" sz="half" idx="10"/>
          </p:nvPr>
        </p:nvSpPr>
        <p:spPr/>
        <p:txBody>
          <a:bodyPr/>
          <a:lstStyle/>
          <a:p>
            <a:fld id="{528C02F1-D53C-4DAA-B528-49D2609DE488}" type="datetimeFigureOut">
              <a:rPr lang="en-IN" smtClean="0"/>
              <a:t>12-02-2024</a:t>
            </a:fld>
            <a:endParaRPr lang="en-IN"/>
          </a:p>
        </p:txBody>
      </p:sp>
      <p:sp>
        <p:nvSpPr>
          <p:cNvPr id="6" name="Footer Placeholder 5">
            <a:extLst>
              <a:ext uri="{FF2B5EF4-FFF2-40B4-BE49-F238E27FC236}">
                <a16:creationId xmlns:a16="http://schemas.microsoft.com/office/drawing/2014/main" xmlns="" id="{C59496CA-AF57-CF54-110A-BCD3AB1B18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1653DF2-D2F3-18E1-B7DA-B020591D354C}"/>
              </a:ext>
            </a:extLst>
          </p:cNvPr>
          <p:cNvSpPr>
            <a:spLocks noGrp="1"/>
          </p:cNvSpPr>
          <p:nvPr>
            <p:ph type="sldNum" sz="quarter" idx="12"/>
          </p:nvPr>
        </p:nvSpPr>
        <p:spPr/>
        <p:txBody>
          <a:bodyPr/>
          <a:lstStyle/>
          <a:p>
            <a:fld id="{1C9CF478-9B03-4A40-84AA-3AFCD48E0F8D}" type="slidenum">
              <a:rPr lang="en-IN" smtClean="0"/>
              <a:t>‹#›</a:t>
            </a:fld>
            <a:endParaRPr lang="en-IN"/>
          </a:p>
        </p:txBody>
      </p:sp>
    </p:spTree>
    <p:extLst>
      <p:ext uri="{BB962C8B-B14F-4D97-AF65-F5344CB8AC3E}">
        <p14:creationId xmlns:p14="http://schemas.microsoft.com/office/powerpoint/2010/main" val="22889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3AF6D53-A202-3F39-107E-6EB1C5DF2EF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302084F-B882-93A7-042F-FFCB6376B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93A8BD9-EDA5-F577-3630-5577329F322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C02F1-D53C-4DAA-B528-49D2609DE488}" type="datetimeFigureOut">
              <a:rPr lang="en-IN" smtClean="0"/>
              <a:t>12-02-2024</a:t>
            </a:fld>
            <a:endParaRPr lang="en-IN"/>
          </a:p>
        </p:txBody>
      </p:sp>
      <p:sp>
        <p:nvSpPr>
          <p:cNvPr id="5" name="Footer Placeholder 4">
            <a:extLst>
              <a:ext uri="{FF2B5EF4-FFF2-40B4-BE49-F238E27FC236}">
                <a16:creationId xmlns:a16="http://schemas.microsoft.com/office/drawing/2014/main" xmlns="" id="{2C8326D2-EE4D-82AE-3607-1240EB604C3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BFCF8FB-6F53-26B7-A81C-AD621D3F848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CF478-9B03-4A40-84AA-3AFCD48E0F8D}" type="slidenum">
              <a:rPr lang="en-IN" smtClean="0"/>
              <a:t>‹#›</a:t>
            </a:fld>
            <a:endParaRPr lang="en-IN"/>
          </a:p>
        </p:txBody>
      </p:sp>
    </p:spTree>
    <p:extLst>
      <p:ext uri="{BB962C8B-B14F-4D97-AF65-F5344CB8AC3E}">
        <p14:creationId xmlns:p14="http://schemas.microsoft.com/office/powerpoint/2010/main" val="3149121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B89A0-D8A3-430D-B9C2-058F534762ED}" type="datetimeFigureOut">
              <a:rPr lang="en-US" smtClean="0">
                <a:solidFill>
                  <a:prstClr val="black">
                    <a:tint val="75000"/>
                  </a:prstClr>
                </a:solidFill>
              </a:rPr>
              <a:pPr/>
              <a:t>2/12/2024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85620-5FAB-4CD0-8256-E69E1957560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0846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oleObject" Target="../embeddings/oleObject1.bin"/><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britannica.com/biography/Hermann-Staudinger" TargetMode="External"/><Relationship Id="rId2" Type="http://schemas.openxmlformats.org/officeDocument/2006/relationships/hyperlink" Target="https://www.britannica.com/dictionary/vast" TargetMode="Externa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www.britannica.com/science/macromolecu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britannica.com/science/monomer"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5692ABE-EA66-23C1-1536-A4E6F74606C5}"/>
              </a:ext>
            </a:extLst>
          </p:cNvPr>
          <p:cNvSpPr txBox="1"/>
          <p:nvPr/>
        </p:nvSpPr>
        <p:spPr>
          <a:xfrm>
            <a:off x="5162955" y="807397"/>
            <a:ext cx="1866091" cy="523220"/>
          </a:xfrm>
          <a:prstGeom prst="rect">
            <a:avLst/>
          </a:prstGeom>
          <a:noFill/>
        </p:spPr>
        <p:txBody>
          <a:bodyPr wrap="square" rtlCol="0">
            <a:spAutoFit/>
          </a:bodyPr>
          <a:lstStyle/>
          <a:p>
            <a:r>
              <a:rPr lang="en-IN" sz="2800" dirty="0">
                <a:latin typeface="Algerian" panose="04020705040A02060702" pitchFamily="82" charset="0"/>
              </a:rPr>
              <a:t>Polymer</a:t>
            </a:r>
          </a:p>
        </p:txBody>
      </p:sp>
      <p:sp>
        <p:nvSpPr>
          <p:cNvPr id="12" name="Oval 11">
            <a:extLst>
              <a:ext uri="{FF2B5EF4-FFF2-40B4-BE49-F238E27FC236}">
                <a16:creationId xmlns:a16="http://schemas.microsoft.com/office/drawing/2014/main" xmlns="" id="{235D8711-5DBB-0678-4C38-EE410F957C1D}"/>
              </a:ext>
            </a:extLst>
          </p:cNvPr>
          <p:cNvSpPr/>
          <p:nvPr/>
        </p:nvSpPr>
        <p:spPr>
          <a:xfrm>
            <a:off x="10952482" y="412496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Download Smiley Emoticon Emoji Royalty-Free Stock ...">
            <a:extLst>
              <a:ext uri="{FF2B5EF4-FFF2-40B4-BE49-F238E27FC236}">
                <a16:creationId xmlns:a16="http://schemas.microsoft.com/office/drawing/2014/main" xmlns="" id="{AB75D80C-E063-275C-93FC-57A493B6D3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1300" y="710876"/>
            <a:ext cx="1498600" cy="1498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xmlns="" id="{49E4CAA3-5FDD-4DED-EDBF-AF5B0C1D27E1}"/>
              </a:ext>
            </a:extLst>
          </p:cNvPr>
          <p:cNvSpPr/>
          <p:nvPr/>
        </p:nvSpPr>
        <p:spPr>
          <a:xfrm flipH="1">
            <a:off x="9443720" y="2005798"/>
            <a:ext cx="782320" cy="133096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xmlns="" id="{6EAFB230-CD9F-EAF8-286C-11EB131FAAD1}"/>
              </a:ext>
            </a:extLst>
          </p:cNvPr>
          <p:cNvSpPr/>
          <p:nvPr/>
        </p:nvSpPr>
        <p:spPr>
          <a:xfrm>
            <a:off x="8834120" y="2179320"/>
            <a:ext cx="609600" cy="491958"/>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xmlns="" id="{ADB135BF-981E-F141-A3FF-245B4331E100}"/>
              </a:ext>
            </a:extLst>
          </p:cNvPr>
          <p:cNvSpPr/>
          <p:nvPr/>
        </p:nvSpPr>
        <p:spPr>
          <a:xfrm>
            <a:off x="8387080" y="2138682"/>
            <a:ext cx="579120" cy="60960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xmlns="" id="{C62A36A8-67F1-8796-9701-E712BDDBB0A6}"/>
              </a:ext>
            </a:extLst>
          </p:cNvPr>
          <p:cNvSpPr/>
          <p:nvPr/>
        </p:nvSpPr>
        <p:spPr>
          <a:xfrm>
            <a:off x="7879080" y="2321560"/>
            <a:ext cx="609600" cy="491958"/>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xmlns="" id="{F0C54BE8-773A-177D-D21E-AF0AE4BDD13F}"/>
              </a:ext>
            </a:extLst>
          </p:cNvPr>
          <p:cNvSpPr/>
          <p:nvPr/>
        </p:nvSpPr>
        <p:spPr>
          <a:xfrm>
            <a:off x="10236200" y="2118360"/>
            <a:ext cx="579120" cy="46736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xmlns="" id="{9845073F-CB78-0822-949A-79D42BC8A054}"/>
              </a:ext>
            </a:extLst>
          </p:cNvPr>
          <p:cNvSpPr/>
          <p:nvPr/>
        </p:nvSpPr>
        <p:spPr>
          <a:xfrm>
            <a:off x="10815320" y="2118362"/>
            <a:ext cx="579120" cy="60960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xmlns="" id="{32281C3B-C8EA-5377-C43D-9B1E5269E8F7}"/>
              </a:ext>
            </a:extLst>
          </p:cNvPr>
          <p:cNvSpPr/>
          <p:nvPr/>
        </p:nvSpPr>
        <p:spPr>
          <a:xfrm>
            <a:off x="11303000" y="2280921"/>
            <a:ext cx="579120" cy="46736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xmlns="" id="{CEC8C204-5588-BBD5-95E8-0A36547AD8C8}"/>
              </a:ext>
            </a:extLst>
          </p:cNvPr>
          <p:cNvSpPr/>
          <p:nvPr/>
        </p:nvSpPr>
        <p:spPr>
          <a:xfrm flipH="1">
            <a:off x="9542780" y="3336758"/>
            <a:ext cx="213360" cy="76708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xmlns="" id="{2F5C8332-FC2D-D9CF-AE0C-F49698C33792}"/>
              </a:ext>
            </a:extLst>
          </p:cNvPr>
          <p:cNvSpPr/>
          <p:nvPr/>
        </p:nvSpPr>
        <p:spPr>
          <a:xfrm flipH="1">
            <a:off x="9897111" y="3336758"/>
            <a:ext cx="213360" cy="76708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How Do Macromolecules Form? — Overview &amp; Process - Expii">
            <a:extLst>
              <a:ext uri="{FF2B5EF4-FFF2-40B4-BE49-F238E27FC236}">
                <a16:creationId xmlns:a16="http://schemas.microsoft.com/office/drawing/2014/main" xmlns="" id="{5F61E945-6562-F642-1020-A587C8B102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59"/>
          <a:stretch/>
        </p:blipFill>
        <p:spPr bwMode="auto">
          <a:xfrm>
            <a:off x="706121" y="4465323"/>
            <a:ext cx="3518419" cy="18033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ainer: What is a polymer?">
            <a:extLst>
              <a:ext uri="{FF2B5EF4-FFF2-40B4-BE49-F238E27FC236}">
                <a16:creationId xmlns:a16="http://schemas.microsoft.com/office/drawing/2014/main" xmlns="" id="{74064111-CF31-7E3A-BBD7-720E22AF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06" y="73071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theory overcomes a longstanding polymer problem | MIT News |  Massachusetts Institute of Technology">
            <a:extLst>
              <a:ext uri="{FF2B5EF4-FFF2-40B4-BE49-F238E27FC236}">
                <a16:creationId xmlns:a16="http://schemas.microsoft.com/office/drawing/2014/main" xmlns="" id="{65C472CB-208D-9323-F440-FF4B221852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6740" y="2061900"/>
            <a:ext cx="3092680" cy="206306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xmlns="" id="{C9743600-43AD-1626-98C4-5AE39F053FB2}"/>
              </a:ext>
            </a:extLst>
          </p:cNvPr>
          <p:cNvSpPr txBox="1"/>
          <p:nvPr/>
        </p:nvSpPr>
        <p:spPr>
          <a:xfrm>
            <a:off x="7711437" y="5316128"/>
            <a:ext cx="4135123" cy="830997"/>
          </a:xfrm>
          <a:prstGeom prst="rect">
            <a:avLst/>
          </a:prstGeom>
          <a:noFill/>
        </p:spPr>
        <p:txBody>
          <a:bodyPr wrap="square" rtlCol="0">
            <a:spAutoFit/>
          </a:bodyPr>
          <a:lstStyle/>
          <a:p>
            <a:r>
              <a:rPr lang="en-IN" sz="2400" b="1" dirty="0"/>
              <a:t>By </a:t>
            </a:r>
            <a:r>
              <a:rPr lang="en-IN" sz="2400" b="1" dirty="0" err="1"/>
              <a:t>Dr.</a:t>
            </a:r>
            <a:r>
              <a:rPr lang="en-IN" sz="2400" b="1" dirty="0"/>
              <a:t> Deepali N. Kanekar</a:t>
            </a:r>
          </a:p>
          <a:p>
            <a:r>
              <a:rPr lang="en-IN" sz="2400" b="1" dirty="0"/>
              <a:t>Assistant Professor Chemistry</a:t>
            </a:r>
          </a:p>
        </p:txBody>
      </p:sp>
    </p:spTree>
    <p:extLst>
      <p:ext uri="{BB962C8B-B14F-4D97-AF65-F5344CB8AC3E}">
        <p14:creationId xmlns:p14="http://schemas.microsoft.com/office/powerpoint/2010/main" val="3097819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08C6E514-1467-E3F3-F736-79415DE6C119}"/>
              </a:ext>
            </a:extLst>
          </p:cNvPr>
          <p:cNvSpPr>
            <a:spLocks noGrp="1" noChangeArrowheads="1"/>
          </p:cNvSpPr>
          <p:nvPr>
            <p:ph type="title"/>
          </p:nvPr>
        </p:nvSpPr>
        <p:spPr>
          <a:xfrm>
            <a:off x="1752600" y="609600"/>
            <a:ext cx="8763000" cy="533400"/>
          </a:xfrm>
        </p:spPr>
        <p:txBody>
          <a:bodyPr/>
          <a:lstStyle/>
          <a:p>
            <a:pPr eaLnBrk="1" hangingPunct="1"/>
            <a:r>
              <a:rPr lang="en-US" altLang="en-US" sz="2800" b="1"/>
              <a:t>Structural characteristics</a:t>
            </a:r>
            <a:r>
              <a:rPr lang="en-US" altLang="en-US" sz="2400"/>
              <a:t>-closely related to materials properties</a:t>
            </a:r>
            <a:endParaRPr lang="en-GB" altLang="en-US" sz="2400"/>
          </a:p>
        </p:txBody>
      </p:sp>
      <p:pic>
        <p:nvPicPr>
          <p:cNvPr id="8195" name="Picture 3">
            <a:extLst>
              <a:ext uri="{FF2B5EF4-FFF2-40B4-BE49-F238E27FC236}">
                <a16:creationId xmlns:a16="http://schemas.microsoft.com/office/drawing/2014/main" xmlns="" id="{E339ABC1-0DFA-856D-3EDD-06F7A1FB286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09800" y="1104900"/>
            <a:ext cx="7772400" cy="46482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xmlns="" id="{BC3667D6-EAF9-FC5E-03AB-C959C3BBB05B}"/>
              </a:ext>
            </a:extLst>
          </p:cNvPr>
          <p:cNvSpPr>
            <a:spLocks noGrp="1" noChangeArrowheads="1"/>
          </p:cNvSpPr>
          <p:nvPr>
            <p:ph type="title"/>
          </p:nvPr>
        </p:nvSpPr>
        <p:spPr>
          <a:xfrm>
            <a:off x="1945640" y="1145680"/>
            <a:ext cx="7772400" cy="609600"/>
          </a:xfrm>
        </p:spPr>
        <p:txBody>
          <a:bodyPr>
            <a:normAutofit fontScale="90000"/>
          </a:bodyPr>
          <a:lstStyle/>
          <a:p>
            <a:pPr eaLnBrk="1" hangingPunct="1"/>
            <a:r>
              <a:rPr lang="en-GB" altLang="en-US" sz="2800" b="1" i="1" dirty="0">
                <a:latin typeface="Arial" panose="020B0604020202020204" pitchFamily="34" charset="0"/>
              </a:rPr>
              <a:t/>
            </a:r>
            <a:br>
              <a:rPr lang="en-GB" altLang="en-US" sz="2800" b="1" i="1" dirty="0">
                <a:latin typeface="Arial" panose="020B0604020202020204" pitchFamily="34" charset="0"/>
              </a:rPr>
            </a:br>
            <a:r>
              <a:rPr lang="en-GB" altLang="en-US" sz="2000" b="1" i="1" dirty="0">
                <a:latin typeface="Arial" panose="020B0604020202020204" pitchFamily="34" charset="0"/>
              </a:rPr>
              <a:t>Stereochemistry of Linkages</a:t>
            </a:r>
            <a:br>
              <a:rPr lang="en-GB" altLang="en-US" sz="2000" b="1" i="1" dirty="0">
                <a:latin typeface="Arial" panose="020B0604020202020204" pitchFamily="34" charset="0"/>
              </a:rPr>
            </a:br>
            <a:endParaRPr lang="en-GB" altLang="en-US" sz="2000" b="1" dirty="0"/>
          </a:p>
        </p:txBody>
      </p:sp>
      <p:pic>
        <p:nvPicPr>
          <p:cNvPr id="1026" name="Object 3">
            <a:extLst>
              <a:ext uri="{FF2B5EF4-FFF2-40B4-BE49-F238E27FC236}">
                <a16:creationId xmlns:a16="http://schemas.microsoft.com/office/drawing/2014/main" xmlns="" id="{49E41EF9-A5D2-F5AF-B8D2-02B91B4F73A3}"/>
              </a:ext>
            </a:extLst>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2209800" y="1755279"/>
            <a:ext cx="7772400" cy="4953000"/>
          </a:xfrm>
        </p:spPr>
      </p:pic>
      <p:sp>
        <p:nvSpPr>
          <p:cNvPr id="1029" name="Text Box 4">
            <a:extLst>
              <a:ext uri="{FF2B5EF4-FFF2-40B4-BE49-F238E27FC236}">
                <a16:creationId xmlns:a16="http://schemas.microsoft.com/office/drawing/2014/main" xmlns="" id="{6F3264DF-4059-B9C5-7030-2C636D4A76B3}"/>
              </a:ext>
            </a:extLst>
          </p:cNvPr>
          <p:cNvSpPr txBox="1">
            <a:spLocks noChangeArrowheads="1"/>
          </p:cNvSpPr>
          <p:nvPr/>
        </p:nvSpPr>
        <p:spPr bwMode="auto">
          <a:xfrm>
            <a:off x="2438400" y="50292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en-US" altLang="en-US"/>
          </a:p>
        </p:txBody>
      </p:sp>
      <p:graphicFrame>
        <p:nvGraphicFramePr>
          <p:cNvPr id="1027" name="Object 5">
            <a:extLst>
              <a:ext uri="{FF2B5EF4-FFF2-40B4-BE49-F238E27FC236}">
                <a16:creationId xmlns:a16="http://schemas.microsoft.com/office/drawing/2014/main" xmlns="" id="{70589AE2-A64F-0DD4-990F-3434D35FF7E7}"/>
              </a:ext>
            </a:extLst>
          </p:cNvPr>
          <p:cNvGraphicFramePr>
            <a:graphicFrameLocks noChangeAspect="1"/>
          </p:cNvGraphicFramePr>
          <p:nvPr>
            <p:extLst>
              <p:ext uri="{D42A27DB-BD31-4B8C-83A1-F6EECF244321}">
                <p14:modId xmlns:p14="http://schemas.microsoft.com/office/powerpoint/2010/main" val="2238431882"/>
              </p:ext>
            </p:extLst>
          </p:nvPr>
        </p:nvGraphicFramePr>
        <p:xfrm>
          <a:off x="2057152" y="5441797"/>
          <a:ext cx="3657600" cy="1281113"/>
        </p:xfrm>
        <a:graphic>
          <a:graphicData uri="http://schemas.openxmlformats.org/presentationml/2006/ole">
            <mc:AlternateContent xmlns:mc="http://schemas.openxmlformats.org/markup-compatibility/2006">
              <mc:Choice xmlns:v="urn:schemas-microsoft-com:vml" Requires="v">
                <p:oleObj spid="_x0000_s1053" name="Bitmap Image" r:id="rId5" imgW="2828571" imgH="990738" progId="Paint.Picture">
                  <p:embed/>
                </p:oleObj>
              </mc:Choice>
              <mc:Fallback>
                <p:oleObj name="Bitmap Image" r:id="rId5" imgW="2828571" imgH="990738" progId="Paint.Picture">
                  <p:embed/>
                  <p:pic>
                    <p:nvPicPr>
                      <p:cNvPr id="1027" name="Object 5">
                        <a:extLst>
                          <a:ext uri="{FF2B5EF4-FFF2-40B4-BE49-F238E27FC236}">
                            <a16:creationId xmlns:a16="http://schemas.microsoft.com/office/drawing/2014/main" xmlns="" id="{70589AE2-A64F-0DD4-990F-3434D35FF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152" y="5441797"/>
                        <a:ext cx="3657600"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xmlns="" id="{B23BC532-08DD-0446-50BA-79B89D13E2A6}"/>
              </a:ext>
            </a:extLst>
          </p:cNvPr>
          <p:cNvSpPr txBox="1"/>
          <p:nvPr/>
        </p:nvSpPr>
        <p:spPr>
          <a:xfrm>
            <a:off x="911861" y="600949"/>
            <a:ext cx="990854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Polymers can classified on the basis of </a:t>
            </a:r>
            <a:r>
              <a:rPr lang="en-IN" u="sng" dirty="0">
                <a:latin typeface="Arial" panose="020B0604020202020204" pitchFamily="34" charset="0"/>
                <a:cs typeface="Arial" panose="020B0604020202020204" pitchFamily="34" charset="0"/>
              </a:rPr>
              <a:t>configuration</a:t>
            </a:r>
            <a:r>
              <a:rPr lang="en-IN" dirty="0">
                <a:latin typeface="Arial" panose="020B0604020202020204" pitchFamily="34" charset="0"/>
                <a:cs typeface="Arial" panose="020B0604020202020204" pitchFamily="34" charset="0"/>
              </a:rPr>
              <a:t> of macromolecule known as </a:t>
            </a:r>
            <a:r>
              <a:rPr lang="en-IN" b="1" dirty="0">
                <a:latin typeface="Arial" panose="020B0604020202020204" pitchFamily="34" charset="0"/>
                <a:cs typeface="Arial" panose="020B0604020202020204" pitchFamily="34" charset="0"/>
              </a:rPr>
              <a:t>tacticity</a:t>
            </a:r>
            <a:r>
              <a:rPr lang="en-IN" dirty="0">
                <a:latin typeface="Arial" panose="020B0604020202020204" pitchFamily="34" charset="0"/>
                <a:cs typeface="Arial" panose="020B0604020202020204" pitchFamily="34"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C49E75A8-CACE-5948-31AC-E6F99EC824EF}"/>
              </a:ext>
            </a:extLst>
          </p:cNvPr>
          <p:cNvSpPr txBox="1"/>
          <p:nvPr/>
        </p:nvSpPr>
        <p:spPr>
          <a:xfrm>
            <a:off x="289149" y="367236"/>
            <a:ext cx="8428132" cy="461665"/>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   Classification of Polymers : On the basis of Physical Properties</a:t>
            </a:r>
          </a:p>
        </p:txBody>
      </p:sp>
      <p:sp>
        <p:nvSpPr>
          <p:cNvPr id="20" name="TextBox 19">
            <a:extLst>
              <a:ext uri="{FF2B5EF4-FFF2-40B4-BE49-F238E27FC236}">
                <a16:creationId xmlns:a16="http://schemas.microsoft.com/office/drawing/2014/main" xmlns="" id="{685713C2-9411-37C9-A12F-DD599081F41A}"/>
              </a:ext>
            </a:extLst>
          </p:cNvPr>
          <p:cNvSpPr txBox="1"/>
          <p:nvPr/>
        </p:nvSpPr>
        <p:spPr>
          <a:xfrm>
            <a:off x="904103" y="1121990"/>
            <a:ext cx="5315467" cy="5180905"/>
          </a:xfrm>
          <a:prstGeom prst="rect">
            <a:avLst/>
          </a:prstGeom>
          <a:noFill/>
        </p:spPr>
        <p:txBody>
          <a:bodyPr wrap="square">
            <a:spAutoFit/>
          </a:bodyPr>
          <a:lstStyle/>
          <a:p>
            <a:pPr marL="342900" marR="450215" lvl="0" indent="-342900" algn="just">
              <a:lnSpc>
                <a:spcPct val="150000"/>
              </a:lnSpc>
              <a:spcAft>
                <a:spcPts val="800"/>
              </a:spcAft>
              <a:tabLst>
                <a:tab pos="457200" algn="l"/>
              </a:tabLs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Amorphous Polymers</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exhibit a random arrangement of polymer chains</a:t>
            </a:r>
            <a:r>
              <a:rPr lang="en-IN"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transparent, low chemical resistance, have lower melting points, and are generally more flexible.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polystyrene and amorphous polyethylene terephthalate (APET).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450215" lvl="0" indent="-342900" algn="just">
              <a:lnSpc>
                <a:spcPct val="150000"/>
              </a:lnSpc>
              <a:spcAft>
                <a:spcPts val="800"/>
              </a:spcAft>
              <a:tabLst>
                <a:tab pos="457200" algn="l"/>
              </a:tabLst>
            </a:pPr>
            <a:r>
              <a:rPr lang="en-IN"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Semi-Crystalline Polymers</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have regions of ordered, crystalline structure interspersed with amorphous regions. </a:t>
            </a:r>
            <a:r>
              <a:rPr lang="en-IN"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High </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melting points, greater stiffness, opaque and better dimensional stability </a:t>
            </a:r>
            <a:r>
              <a:rPr lang="en-IN"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polyethylene (PE), polypropylene (PP), and polyamide (nylon).</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xmlns="" id="{4D08AADA-970F-58D4-3E62-A984E91DF89F}"/>
              </a:ext>
            </a:extLst>
          </p:cNvPr>
          <p:cNvPicPr>
            <a:picLocks noChangeAspect="1"/>
          </p:cNvPicPr>
          <p:nvPr/>
        </p:nvPicPr>
        <p:blipFill>
          <a:blip r:embed="rId2"/>
          <a:stretch>
            <a:fillRect/>
          </a:stretch>
        </p:blipFill>
        <p:spPr>
          <a:xfrm>
            <a:off x="6656057" y="1459061"/>
            <a:ext cx="5082980" cy="3939881"/>
          </a:xfrm>
          <a:prstGeom prst="rect">
            <a:avLst/>
          </a:prstGeom>
        </p:spPr>
      </p:pic>
    </p:spTree>
    <p:extLst>
      <p:ext uri="{BB962C8B-B14F-4D97-AF65-F5344CB8AC3E}">
        <p14:creationId xmlns:p14="http://schemas.microsoft.com/office/powerpoint/2010/main" val="144204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DC9811B-8936-0558-2207-62E6FD9EC8C1}"/>
              </a:ext>
            </a:extLst>
          </p:cNvPr>
          <p:cNvSpPr txBox="1"/>
          <p:nvPr/>
        </p:nvSpPr>
        <p:spPr>
          <a:xfrm>
            <a:off x="614749" y="148105"/>
            <a:ext cx="11198311" cy="7109639"/>
          </a:xfrm>
          <a:prstGeom prst="rect">
            <a:avLst/>
          </a:prstGeom>
          <a:noFill/>
        </p:spPr>
        <p:txBody>
          <a:bodyPr wrap="square">
            <a:spAutoFit/>
          </a:bodyPr>
          <a:lstStyle/>
          <a:p>
            <a:pPr marL="342900" marR="450215" indent="-342900">
              <a:lnSpc>
                <a:spcPct val="200000"/>
              </a:lnSpc>
              <a:spcAft>
                <a:spcPts val="800"/>
              </a:spcAft>
              <a:tabLst>
                <a:tab pos="457200" algn="l"/>
              </a:tabLst>
            </a:pPr>
            <a:r>
              <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Elastomers</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Elastomers are polymers that exhibit high elasticity and can return to their original shape after being stretched or deformed. They have a low modulus of elasticity and are characterized by their ability to undergo large deformations.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styrene-butadiene rubber (SBR) and polyurethane.</a:t>
            </a:r>
            <a:endPar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450215" lvl="0" indent="-342900" algn="l">
              <a:lnSpc>
                <a:spcPct val="200000"/>
              </a:lnSpc>
              <a:spcAft>
                <a:spcPts val="800"/>
              </a:spcAft>
              <a:tabLst>
                <a:tab pos="457200" algn="l"/>
              </a:tabLst>
            </a:pPr>
            <a:r>
              <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Thermoplastics</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Thermoplastic polymers can be melted and remoulded multiple times without undergoing significant degradation. They have a linear or branched polymer structure and can be processed using various techniques like injection moulding, extrusion, and blow moulding.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polyethylene (PE), polypropylene (PP), and polyvinyl chloride (PVC).</a:t>
            </a:r>
          </a:p>
          <a:p>
            <a:pPr marL="342900" marR="450215" indent="-342900">
              <a:lnSpc>
                <a:spcPct val="200000"/>
              </a:lnSpc>
              <a:spcAft>
                <a:spcPts val="800"/>
              </a:spcAft>
              <a:tabLst>
                <a:tab pos="457200" algn="l"/>
              </a:tabLst>
            </a:pPr>
            <a:r>
              <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Thermosetting Polymers</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These polymers undergo a chemical cross-linking reaction during curing, resulting in a rigid and infusible network structure. Once thermosetting polymers are cured, they cannot be melted or remoulded.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epoxy resins, phenolic resins, and melamine formaldehyde.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450215" lvl="0" indent="-342900" algn="l">
              <a:lnSpc>
                <a:spcPct val="200000"/>
              </a:lnSpc>
              <a:spcAft>
                <a:spcPts val="800"/>
              </a:spcAft>
              <a:tabLst>
                <a:tab pos="457200" algn="l"/>
              </a:tabLst>
            </a:pPr>
            <a:endParaRPr lang="en-IN"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080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9727500-C37D-CFEA-C0F6-0607F3C40FD4}"/>
              </a:ext>
            </a:extLst>
          </p:cNvPr>
          <p:cNvSpPr txBox="1"/>
          <p:nvPr/>
        </p:nvSpPr>
        <p:spPr>
          <a:xfrm>
            <a:off x="891713" y="734396"/>
            <a:ext cx="10408577" cy="4503797"/>
          </a:xfrm>
          <a:prstGeom prst="rect">
            <a:avLst/>
          </a:prstGeom>
          <a:noFill/>
        </p:spPr>
        <p:txBody>
          <a:bodyPr wrap="square">
            <a:spAutoFit/>
          </a:bodyPr>
          <a:lstStyle/>
          <a:p>
            <a:pPr marL="342900" marR="450215" lvl="0" indent="-342900" algn="l">
              <a:lnSpc>
                <a:spcPct val="200000"/>
              </a:lnSpc>
              <a:spcAft>
                <a:spcPts val="800"/>
              </a:spcAft>
              <a:tabLst>
                <a:tab pos="457200" algn="l"/>
              </a:tabLst>
            </a:pPr>
            <a:r>
              <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Conducting Polymers</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have ability to conduct electricity. They possess a conjugated molecular structure that allows for the movement of charge carriers (electrons or holes). Conducting polymers find applications in electronics, sensors, and energy storage devices.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polyaniline,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polypyrrole</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poly(3,4-ethylenedioxythiophene) (PEDOT).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450215" lvl="0" indent="-342900" algn="l">
              <a:lnSpc>
                <a:spcPct val="200000"/>
              </a:lnSpc>
              <a:spcAft>
                <a:spcPts val="800"/>
              </a:spcAft>
              <a:tabLst>
                <a:tab pos="457200" algn="l"/>
              </a:tabLst>
            </a:pPr>
            <a:r>
              <a:rPr lang="en-IN" sz="2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Barrier Polymers</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Barrier polymers have low permeability to gases, liquids, or vapours, Used in packaging applications to prevent the transmission of oxygen, moisture, or other substances. </a:t>
            </a:r>
            <a:r>
              <a:rPr lang="en-IN" sz="20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polyethylene terephthalate (PET) and ethylene vinyl alcohol (EVOH</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914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a:extLst>
              <a:ext uri="{FF2B5EF4-FFF2-40B4-BE49-F238E27FC236}">
                <a16:creationId xmlns:a16="http://schemas.microsoft.com/office/drawing/2014/main" xmlns="" id="{BF0F36A5-4F1F-B435-5E40-FACF884A2DF8}"/>
              </a:ext>
            </a:extLst>
          </p:cNvPr>
          <p:cNvSpPr>
            <a:spLocks noGrp="1" noChangeArrowheads="1"/>
          </p:cNvSpPr>
          <p:nvPr>
            <p:ph type="title"/>
          </p:nvPr>
        </p:nvSpPr>
        <p:spPr>
          <a:xfrm>
            <a:off x="1671320" y="640080"/>
            <a:ext cx="8320173" cy="698067"/>
          </a:xfrm>
        </p:spPr>
        <p:txBody>
          <a:bodyPr>
            <a:normAutofit fontScale="90000"/>
          </a:bodyPr>
          <a:lstStyle/>
          <a:p>
            <a:pPr eaLnBrk="1" hangingPunct="1"/>
            <a:r>
              <a:rPr lang="en-GB" altLang="en-US" sz="3600" b="1" dirty="0">
                <a:latin typeface="Times New Roman" panose="02020603050405020304" pitchFamily="18" charset="0"/>
                <a:cs typeface="Times New Roman" panose="02020603050405020304" pitchFamily="18" charset="0"/>
              </a:rPr>
              <a:t/>
            </a:r>
            <a:br>
              <a:rPr lang="en-GB" altLang="en-US" sz="3600" b="1" dirty="0">
                <a:latin typeface="Times New Roman" panose="02020603050405020304" pitchFamily="18" charset="0"/>
                <a:cs typeface="Times New Roman" panose="02020603050405020304" pitchFamily="18" charset="0"/>
              </a:rPr>
            </a:br>
            <a:r>
              <a:rPr lang="en-GB" altLang="en-US" sz="3600" b="1" dirty="0">
                <a:latin typeface="Times New Roman" panose="02020603050405020304" pitchFamily="18" charset="0"/>
                <a:cs typeface="Times New Roman" panose="02020603050405020304" pitchFamily="18" charset="0"/>
              </a:rPr>
              <a:t>Molecular (Functional Group) Classification</a:t>
            </a:r>
          </a:p>
        </p:txBody>
      </p:sp>
      <p:sp>
        <p:nvSpPr>
          <p:cNvPr id="10243" name="Rectangle 1027">
            <a:extLst>
              <a:ext uri="{FF2B5EF4-FFF2-40B4-BE49-F238E27FC236}">
                <a16:creationId xmlns:a16="http://schemas.microsoft.com/office/drawing/2014/main" xmlns="" id="{E61A8FFA-9EEC-C785-1A6D-A14FB202AA35}"/>
              </a:ext>
            </a:extLst>
          </p:cNvPr>
          <p:cNvSpPr>
            <a:spLocks noGrp="1" noChangeArrowheads="1"/>
          </p:cNvSpPr>
          <p:nvPr>
            <p:ph type="body" idx="1"/>
          </p:nvPr>
        </p:nvSpPr>
        <p:spPr>
          <a:xfrm>
            <a:off x="1671320" y="1793240"/>
            <a:ext cx="8509000" cy="4424680"/>
          </a:xfrm>
        </p:spPr>
        <p:txBody>
          <a:bodyPr/>
          <a:lstStyle/>
          <a:p>
            <a:pPr eaLnBrk="1" hangingPunct="1">
              <a:buFont typeface="Wingdings" panose="05000000000000000000" pitchFamily="2" charset="2"/>
              <a:buChar char="q"/>
            </a:pPr>
            <a:r>
              <a:rPr lang="en-GB" altLang="en-US" dirty="0">
                <a:latin typeface="Times New Roman" panose="02020603050405020304" pitchFamily="18" charset="0"/>
                <a:cs typeface="Times New Roman" panose="02020603050405020304" pitchFamily="18" charset="0"/>
              </a:rPr>
              <a:t>	Polymers are conveniently represented by the repeating chain formula, which shows the arrangement of bonds and atoms. </a:t>
            </a:r>
          </a:p>
          <a:p>
            <a:pPr eaLnBrk="1" hangingPunct="1">
              <a:buFont typeface="Wingdings" panose="05000000000000000000" pitchFamily="2" charset="2"/>
              <a:buChar char="q"/>
            </a:pPr>
            <a:r>
              <a:rPr lang="en-GB" altLang="en-US" dirty="0">
                <a:latin typeface="Times New Roman" panose="02020603050405020304" pitchFamily="18" charset="0"/>
                <a:cs typeface="Times New Roman" panose="02020603050405020304" pitchFamily="18" charset="0"/>
              </a:rPr>
              <a:t>	The repeat units contain functional groups that  describe the polymer. </a:t>
            </a:r>
          </a:p>
          <a:p>
            <a:pPr eaLnBrk="1" hangingPunct="1">
              <a:buFont typeface="Wingdings" panose="05000000000000000000" pitchFamily="2" charset="2"/>
              <a:buChar char="q"/>
            </a:pPr>
            <a:r>
              <a:rPr lang="en-GB" altLang="en-US" dirty="0">
                <a:latin typeface="Times New Roman" panose="02020603050405020304" pitchFamily="18" charset="0"/>
                <a:cs typeface="Times New Roman" panose="02020603050405020304" pitchFamily="18" charset="0"/>
              </a:rPr>
              <a:t>	This terminology emphasizes the </a:t>
            </a:r>
            <a:r>
              <a:rPr lang="en-GB" altLang="en-US" dirty="0">
                <a:solidFill>
                  <a:schemeClr val="accent2">
                    <a:lumMod val="75000"/>
                  </a:schemeClr>
                </a:solidFill>
                <a:latin typeface="Times New Roman" panose="02020603050405020304" pitchFamily="18" charset="0"/>
                <a:cs typeface="Times New Roman" panose="02020603050405020304" pitchFamily="18" charset="0"/>
              </a:rPr>
              <a:t>functional groups  involved in the synthesis of the polymer from its monomers</a:t>
            </a:r>
            <a:r>
              <a:rPr lang="en-GB" altLang="en-US" dirty="0">
                <a:latin typeface="Times New Roman" panose="02020603050405020304" pitchFamily="18" charset="0"/>
                <a:cs typeface="Times New Roman" panose="02020603050405020304" pitchFamily="18" charset="0"/>
              </a:rPr>
              <a:t>, although the usage is seldom exact.  </a:t>
            </a:r>
          </a:p>
          <a:p>
            <a:pPr eaLnBrk="1" hangingPunct="1">
              <a:buFont typeface="Wingdings" panose="05000000000000000000" pitchFamily="2" charset="2"/>
              <a:buChar char="q"/>
            </a:pPr>
            <a:endParaRPr lang="en-GB" altLang="en-US" dirty="0">
              <a:latin typeface="Times New Roman" panose="02020603050405020304" pitchFamily="18" charset="0"/>
              <a:cs typeface="Times New Roman" panose="02020603050405020304" pitchFamily="18" charset="0"/>
            </a:endParaRPr>
          </a:p>
          <a:p>
            <a:pPr eaLnBrk="1" hangingPunct="1">
              <a:buFontTx/>
              <a:buNone/>
            </a:pPr>
            <a:endParaRPr lang="en-GB"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1675AEF8-36DE-EBE5-897E-2A78FCAFC8EE}"/>
              </a:ext>
            </a:extLst>
          </p:cNvPr>
          <p:cNvSpPr>
            <a:spLocks noGrp="1" noChangeArrowheads="1"/>
          </p:cNvSpPr>
          <p:nvPr>
            <p:ph type="title"/>
          </p:nvPr>
        </p:nvSpPr>
        <p:spPr/>
        <p:txBody>
          <a:bodyPr/>
          <a:lstStyle/>
          <a:p>
            <a:pPr eaLnBrk="1" hangingPunct="1"/>
            <a:r>
              <a:rPr lang="en-US" altLang="en-US"/>
              <a:t>Examples</a:t>
            </a:r>
            <a:endParaRPr lang="en-GB" altLang="en-US"/>
          </a:p>
        </p:txBody>
      </p:sp>
      <p:pic>
        <p:nvPicPr>
          <p:cNvPr id="11267" name="Picture 3">
            <a:extLst>
              <a:ext uri="{FF2B5EF4-FFF2-40B4-BE49-F238E27FC236}">
                <a16:creationId xmlns:a16="http://schemas.microsoft.com/office/drawing/2014/main" xmlns="" id="{63382031-60C7-0392-6F24-804939A947E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09800" y="1600200"/>
            <a:ext cx="3657600" cy="4495800"/>
          </a:xfrm>
        </p:spPr>
      </p:pic>
      <p:sp>
        <p:nvSpPr>
          <p:cNvPr id="11268" name="Text Box 5">
            <a:extLst>
              <a:ext uri="{FF2B5EF4-FFF2-40B4-BE49-F238E27FC236}">
                <a16:creationId xmlns:a16="http://schemas.microsoft.com/office/drawing/2014/main" xmlns="" id="{FFC2A92D-7C1D-F1AE-D023-D76D6FCFA77C}"/>
              </a:ext>
            </a:extLst>
          </p:cNvPr>
          <p:cNvSpPr txBox="1">
            <a:spLocks noChangeArrowheads="1"/>
          </p:cNvSpPr>
          <p:nvPr/>
        </p:nvSpPr>
        <p:spPr bwMode="auto">
          <a:xfrm>
            <a:off x="6324600" y="1600200"/>
            <a:ext cx="38862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en-US">
                <a:cs typeface="Times New Roman" panose="02020603050405020304" pitchFamily="18" charset="0"/>
              </a:rPr>
              <a:t>A polymer is often named according to the monomer that was used to form it. This is why the polymer consisting of only a long chain of CH</a:t>
            </a:r>
            <a:r>
              <a:rPr lang="en-GB" altLang="en-US" baseline="-30000">
                <a:cs typeface="Times New Roman" panose="02020603050405020304" pitchFamily="18" charset="0"/>
              </a:rPr>
              <a:t>2</a:t>
            </a:r>
            <a:r>
              <a:rPr lang="en-GB" altLang="en-US">
                <a:cs typeface="Times New Roman" panose="02020603050405020304" pitchFamily="18" charset="0"/>
              </a:rPr>
              <a:t> groups is called </a:t>
            </a:r>
            <a:r>
              <a:rPr lang="en-GB" altLang="en-US" i="1">
                <a:cs typeface="Times New Roman" panose="02020603050405020304" pitchFamily="18" charset="0"/>
              </a:rPr>
              <a:t>polyethylene</a:t>
            </a:r>
            <a:r>
              <a:rPr lang="en-GB" altLang="en-US">
                <a:cs typeface="Times New Roman" panose="02020603050405020304" pitchFamily="18" charset="0"/>
              </a:rPr>
              <a:t>, not </a:t>
            </a:r>
            <a:r>
              <a:rPr lang="en-GB" altLang="en-US" i="1">
                <a:cs typeface="Times New Roman" panose="02020603050405020304" pitchFamily="18" charset="0"/>
              </a:rPr>
              <a:t>polymethylene</a:t>
            </a:r>
            <a:r>
              <a:rPr lang="en-GB" altLang="en-US">
                <a:cs typeface="Times New Roman" panose="02020603050405020304" pitchFamily="18" charset="0"/>
              </a:rPr>
              <a:t>.</a:t>
            </a:r>
          </a:p>
          <a:p>
            <a:pPr eaLnBrk="1" hangingPunct="1">
              <a:spcBef>
                <a:spcPct val="50000"/>
              </a:spcBef>
            </a:pPr>
            <a:endParaRPr lang="en-GB" altLang="en-US"/>
          </a:p>
        </p:txBody>
      </p:sp>
      <p:pic>
        <p:nvPicPr>
          <p:cNvPr id="11269" name="Picture 6">
            <a:extLst>
              <a:ext uri="{FF2B5EF4-FFF2-40B4-BE49-F238E27FC236}">
                <a16:creationId xmlns:a16="http://schemas.microsoft.com/office/drawing/2014/main" xmlns="" id="{1E4F6B0B-86D4-FA9D-2DBB-CD84461EB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876800"/>
            <a:ext cx="4038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xmlns="" id="{6C410B14-C06A-E549-094D-96E5A07C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2" y="304800"/>
            <a:ext cx="60293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a:extLst>
              <a:ext uri="{FF2B5EF4-FFF2-40B4-BE49-F238E27FC236}">
                <a16:creationId xmlns:a16="http://schemas.microsoft.com/office/drawing/2014/main" xmlns="" id="{9FE912A3-D483-A926-D442-2034F428365E}"/>
              </a:ext>
            </a:extLst>
          </p:cNvPr>
          <p:cNvSpPr>
            <a:spLocks noChangeArrowheads="1"/>
          </p:cNvSpPr>
          <p:nvPr/>
        </p:nvSpPr>
        <p:spPr bwMode="auto">
          <a:xfrm>
            <a:off x="2133601" y="1752602"/>
            <a:ext cx="7219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2000" b="1">
                <a:cs typeface="Times New Roman" panose="02020603050405020304" pitchFamily="18" charset="0"/>
              </a:rPr>
              <a:t>A polyamide containing 6 carbons is known as polycaprolactam</a:t>
            </a:r>
            <a:r>
              <a:rPr lang="en-GB" altLang="en-US" sz="2000">
                <a:cs typeface="Times New Roman" panose="02020603050405020304" pitchFamily="18" charset="0"/>
              </a:rPr>
              <a:t>. </a:t>
            </a:r>
            <a:endParaRPr lang="en-GB" altLang="en-US" sz="2000"/>
          </a:p>
        </p:txBody>
      </p:sp>
      <p:pic>
        <p:nvPicPr>
          <p:cNvPr id="12292" name="Picture 4">
            <a:extLst>
              <a:ext uri="{FF2B5EF4-FFF2-40B4-BE49-F238E27FC236}">
                <a16:creationId xmlns:a16="http://schemas.microsoft.com/office/drawing/2014/main" xmlns="" id="{553A7E1C-94BF-2874-A420-4B7B9095E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7" y="2286000"/>
            <a:ext cx="3838575"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a:extLst>
              <a:ext uri="{FF2B5EF4-FFF2-40B4-BE49-F238E27FC236}">
                <a16:creationId xmlns:a16="http://schemas.microsoft.com/office/drawing/2014/main" xmlns="" id="{2A042BD1-2FB5-4048-7F9E-4AE732E2D868}"/>
              </a:ext>
            </a:extLst>
          </p:cNvPr>
          <p:cNvSpPr txBox="1">
            <a:spLocks noChangeArrowheads="1"/>
          </p:cNvSpPr>
          <p:nvPr/>
        </p:nvSpPr>
        <p:spPr bwMode="auto">
          <a:xfrm>
            <a:off x="1828800" y="2201864"/>
            <a:ext cx="50292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en-US">
                <a:cs typeface="Times New Roman" panose="02020603050405020304" pitchFamily="18" charset="0"/>
              </a:rPr>
              <a:t>Of course, there are systematic rules for polymer nomenclature set forth by the IUPAC, but for polymers with any complexity, the names are too cumbersome for common usage. IUPAC Polymer Nomenclature: see examples</a:t>
            </a:r>
          </a:p>
          <a:p>
            <a:pPr eaLnBrk="1" hangingPunct="1">
              <a:spcBef>
                <a:spcPct val="50000"/>
              </a:spcBef>
              <a:buFontTx/>
              <a:buChar char="•"/>
            </a:pPr>
            <a:r>
              <a:rPr lang="en-GB" altLang="en-US" i="1"/>
              <a:t>Pure Appl. Chem.</a:t>
            </a:r>
            <a:r>
              <a:rPr lang="en-GB" altLang="en-US"/>
              <a:t> </a:t>
            </a:r>
            <a:r>
              <a:rPr lang="en-GB" altLang="en-US" b="1"/>
              <a:t>1976,</a:t>
            </a:r>
            <a:r>
              <a:rPr lang="en-GB" altLang="en-US"/>
              <a:t> </a:t>
            </a:r>
            <a:r>
              <a:rPr lang="en-GB" altLang="en-US" i="1"/>
              <a:t>48</a:t>
            </a:r>
            <a:r>
              <a:rPr lang="en-GB" altLang="en-US"/>
              <a:t>, 373.</a:t>
            </a:r>
          </a:p>
          <a:p>
            <a:pPr eaLnBrk="1" hangingPunct="1">
              <a:spcBef>
                <a:spcPct val="50000"/>
              </a:spcBef>
              <a:buFontTx/>
              <a:buChar char="•"/>
            </a:pPr>
            <a:r>
              <a:rPr lang="en-GB" altLang="en-US" i="1"/>
              <a:t>Macromolecules</a:t>
            </a:r>
            <a:r>
              <a:rPr lang="en-GB" altLang="en-US"/>
              <a:t> </a:t>
            </a:r>
            <a:r>
              <a:rPr lang="en-GB" altLang="en-US" b="1"/>
              <a:t>1973,</a:t>
            </a:r>
            <a:r>
              <a:rPr lang="en-GB" altLang="en-US"/>
              <a:t> </a:t>
            </a:r>
            <a:r>
              <a:rPr lang="en-GB" altLang="en-US" i="1"/>
              <a:t>6</a:t>
            </a:r>
            <a:r>
              <a:rPr lang="en-GB" altLang="en-US"/>
              <a:t>, 149</a:t>
            </a:r>
          </a:p>
          <a:p>
            <a:pPr eaLnBrk="1" hangingPunct="1">
              <a:spcBef>
                <a:spcPct val="50000"/>
              </a:spcBef>
            </a:pPr>
            <a:endParaRPr lang="en-GB"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F8AA4514-4729-2D86-20DB-2E354E706585}"/>
              </a:ext>
            </a:extLst>
          </p:cNvPr>
          <p:cNvSpPr>
            <a:spLocks noGrp="1" noChangeArrowheads="1"/>
          </p:cNvSpPr>
          <p:nvPr>
            <p:ph type="title"/>
          </p:nvPr>
        </p:nvSpPr>
        <p:spPr/>
        <p:txBody>
          <a:bodyPr/>
          <a:lstStyle/>
          <a:p>
            <a:pPr eaLnBrk="1" hangingPunct="1"/>
            <a:r>
              <a:rPr lang="en-US" altLang="en-US"/>
              <a:t>Polymer Families</a:t>
            </a:r>
            <a:endParaRPr lang="en-GB" altLang="en-US"/>
          </a:p>
        </p:txBody>
      </p:sp>
      <p:sp>
        <p:nvSpPr>
          <p:cNvPr id="13315" name="Rectangle 3">
            <a:extLst>
              <a:ext uri="{FF2B5EF4-FFF2-40B4-BE49-F238E27FC236}">
                <a16:creationId xmlns:a16="http://schemas.microsoft.com/office/drawing/2014/main" xmlns="" id="{A686F1D9-79DC-14E4-D5F4-AB0FF802EFA3}"/>
              </a:ext>
            </a:extLst>
          </p:cNvPr>
          <p:cNvSpPr>
            <a:spLocks noGrp="1" noChangeArrowheads="1"/>
          </p:cNvSpPr>
          <p:nvPr>
            <p:ph type="body" idx="1"/>
          </p:nvPr>
        </p:nvSpPr>
        <p:spPr/>
        <p:txBody>
          <a:bodyPr/>
          <a:lstStyle/>
          <a:p>
            <a:pPr lvl="1" eaLnBrk="1" hangingPunct="1"/>
            <a:r>
              <a:rPr lang="en-US" altLang="en-US"/>
              <a:t>Polyolefins:  made from olefin (alkene) monomers</a:t>
            </a:r>
          </a:p>
          <a:p>
            <a:pPr lvl="1" eaLnBrk="1" hangingPunct="1"/>
            <a:r>
              <a:rPr lang="en-US" altLang="en-US"/>
              <a:t>Polyesters, Amides, Urethanes, etc.:  monomers linked by ester, amide, urethane or other functional groups</a:t>
            </a:r>
          </a:p>
          <a:p>
            <a:pPr lvl="1" eaLnBrk="1" hangingPunct="1"/>
            <a:r>
              <a:rPr lang="en-US" altLang="en-US"/>
              <a:t>Natural Polymers:  Polysaccharides, DNA, proteins</a:t>
            </a:r>
          </a:p>
          <a:p>
            <a:pPr eaLnBrk="1" hangingPunct="1"/>
            <a:endParaRPr lang="en-GB"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CBA63735-8742-81E6-F0AD-B3B5BB515587}"/>
              </a:ext>
            </a:extLst>
          </p:cNvPr>
          <p:cNvSpPr>
            <a:spLocks noGrp="1" noChangeArrowheads="1"/>
          </p:cNvSpPr>
          <p:nvPr>
            <p:ph type="title"/>
          </p:nvPr>
        </p:nvSpPr>
        <p:spPr/>
        <p:txBody>
          <a:bodyPr/>
          <a:lstStyle/>
          <a:p>
            <a:pPr eaLnBrk="1" hangingPunct="1"/>
            <a:r>
              <a:rPr lang="en-US" altLang="en-US"/>
              <a:t>Common Polyolefins</a:t>
            </a:r>
            <a:endParaRPr lang="en-GB" altLang="en-US"/>
          </a:p>
        </p:txBody>
      </p:sp>
      <p:pic>
        <p:nvPicPr>
          <p:cNvPr id="14339" name="Picture 3">
            <a:extLst>
              <a:ext uri="{FF2B5EF4-FFF2-40B4-BE49-F238E27FC236}">
                <a16:creationId xmlns:a16="http://schemas.microsoft.com/office/drawing/2014/main" xmlns="" id="{8BBBCD64-F5F2-33D4-AC3E-7EAF98AE549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7D22850-0226-47C4-5DFC-E8DA038C5C52}"/>
              </a:ext>
            </a:extLst>
          </p:cNvPr>
          <p:cNvSpPr txBox="1"/>
          <p:nvPr/>
        </p:nvSpPr>
        <p:spPr>
          <a:xfrm>
            <a:off x="991093" y="994936"/>
            <a:ext cx="10435347" cy="3139321"/>
          </a:xfrm>
          <a:prstGeom prst="rect">
            <a:avLst/>
          </a:prstGeom>
          <a:noFill/>
        </p:spPr>
        <p:txBody>
          <a:bodyPr wrap="square">
            <a:spAutoFit/>
          </a:bodyPr>
          <a:lstStyle/>
          <a:p>
            <a:r>
              <a:rPr lang="en-US" b="0" i="0" dirty="0">
                <a:solidFill>
                  <a:srgbClr val="1A1A1A"/>
                </a:solidFill>
                <a:effectLst/>
                <a:latin typeface="Times New Roman" panose="02020603050405020304" pitchFamily="18" charset="0"/>
                <a:cs typeface="Times New Roman" panose="02020603050405020304" pitchFamily="18" charset="0"/>
              </a:rPr>
              <a:t>Q. What distinguishes polymers from other types of compounds?</a:t>
            </a:r>
          </a:p>
          <a:p>
            <a:endParaRPr lang="en-US" dirty="0">
              <a:solidFill>
                <a:srgbClr val="1A1A1A"/>
              </a:solidFill>
              <a:latin typeface="Times New Roman" panose="02020603050405020304" pitchFamily="18" charset="0"/>
              <a:cs typeface="Times New Roman" panose="02020603050405020304" pitchFamily="18" charset="0"/>
            </a:endParaRPr>
          </a:p>
          <a:p>
            <a:r>
              <a:rPr lang="en-US" dirty="0">
                <a:solidFill>
                  <a:srgbClr val="1A1A1A"/>
                </a:solidFill>
                <a:latin typeface="Times New Roman" panose="02020603050405020304" pitchFamily="18" charset="0"/>
                <a:cs typeface="Times New Roman" panose="02020603050405020304" pitchFamily="18" charset="0"/>
              </a:rPr>
              <a:t>ANS: T</a:t>
            </a:r>
            <a:r>
              <a:rPr lang="en-US" b="0" i="0" dirty="0">
                <a:solidFill>
                  <a:srgbClr val="1A1A1A"/>
                </a:solidFill>
                <a:effectLst/>
                <a:latin typeface="Times New Roman" panose="02020603050405020304" pitchFamily="18" charset="0"/>
                <a:cs typeface="Times New Roman" panose="02020603050405020304" pitchFamily="18" charset="0"/>
              </a:rPr>
              <a:t>HEIR extremely large size of the molecules. (Which measured as Molecular weight)</a:t>
            </a:r>
          </a:p>
          <a:p>
            <a:endParaRPr lang="en-US" dirty="0">
              <a:solidFill>
                <a:srgbClr val="1A1A1A"/>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v"/>
            </a:pPr>
            <a:r>
              <a:rPr lang="en-US" b="0" i="0" dirty="0">
                <a:solidFill>
                  <a:srgbClr val="1A1A1A"/>
                </a:solidFill>
                <a:effectLst/>
                <a:latin typeface="Times New Roman" panose="02020603050405020304" pitchFamily="18" charset="0"/>
                <a:cs typeface="Times New Roman" panose="02020603050405020304" pitchFamily="18" charset="0"/>
              </a:rPr>
              <a:t>Polymers have average molecular weights ranging from tens of thousands up to several million atomic mass units</a:t>
            </a:r>
            <a:r>
              <a:rPr lang="en-US" b="0" i="0" dirty="0" smtClean="0">
                <a:solidFill>
                  <a:srgbClr val="1A1A1A"/>
                </a:solidFill>
                <a:effectLst/>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v"/>
            </a:pPr>
            <a:endParaRPr lang="en-US" b="0" i="0" dirty="0">
              <a:solidFill>
                <a:srgbClr val="1A1A1A"/>
              </a:solidFill>
              <a:effectLst/>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v"/>
            </a:pPr>
            <a:r>
              <a:rPr lang="en-US" b="0" i="0" dirty="0">
                <a:solidFill>
                  <a:srgbClr val="1A1A1A"/>
                </a:solidFill>
                <a:effectLst/>
                <a:latin typeface="Times New Roman" panose="02020603050405020304" pitchFamily="18" charset="0"/>
                <a:cs typeface="Times New Roman" panose="02020603050405020304" pitchFamily="18" charset="0"/>
              </a:rPr>
              <a:t>It is to this </a:t>
            </a:r>
            <a:r>
              <a:rPr lang="en-US"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vast</a:t>
            </a:r>
            <a:r>
              <a:rPr lang="en-US" b="0" i="0" dirty="0">
                <a:effectLst/>
                <a:latin typeface="Times New Roman" panose="02020603050405020304" pitchFamily="18" charset="0"/>
                <a:cs typeface="Times New Roman" panose="02020603050405020304" pitchFamily="18" charset="0"/>
              </a:rPr>
              <a:t> </a:t>
            </a:r>
            <a:r>
              <a:rPr lang="en-US" b="0" i="0" dirty="0">
                <a:solidFill>
                  <a:srgbClr val="1A1A1A"/>
                </a:solidFill>
                <a:effectLst/>
                <a:latin typeface="Times New Roman" panose="02020603050405020304" pitchFamily="18" charset="0"/>
                <a:cs typeface="Times New Roman" panose="02020603050405020304" pitchFamily="18" charset="0"/>
              </a:rPr>
              <a:t>molecular size that polymers owe their unique properties, and </a:t>
            </a:r>
            <a:endParaRPr lang="en-US" b="0" i="0" dirty="0" smtClean="0">
              <a:solidFill>
                <a:srgbClr val="1A1A1A"/>
              </a:solidFill>
              <a:effectLst/>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v"/>
            </a:pPr>
            <a:endParaRPr lang="en-US" b="0" i="0" dirty="0">
              <a:solidFill>
                <a:srgbClr val="1A1A1A"/>
              </a:solidFill>
              <a:effectLst/>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v"/>
            </a:pPr>
            <a:r>
              <a:rPr lang="en-US" b="0" i="0" dirty="0">
                <a:solidFill>
                  <a:srgbClr val="1A1A1A"/>
                </a:solidFill>
                <a:effectLst/>
                <a:latin typeface="Times New Roman" panose="02020603050405020304" pitchFamily="18" charset="0"/>
                <a:cs typeface="Times New Roman" panose="02020603050405020304" pitchFamily="18" charset="0"/>
              </a:rPr>
              <a:t>it is the reason that the German chemist </a:t>
            </a:r>
            <a:r>
              <a:rPr lang="en-US" b="0" i="0" u="sng" dirty="0">
                <a:solidFill>
                  <a:srgbClr val="FF0000"/>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Hermann Staudinger</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solidFill>
                  <a:srgbClr val="1A1A1A"/>
                </a:solidFill>
                <a:effectLst/>
                <a:latin typeface="Times New Roman" panose="02020603050405020304" pitchFamily="18" charset="0"/>
                <a:cs typeface="Times New Roman" panose="02020603050405020304" pitchFamily="18" charset="0"/>
              </a:rPr>
              <a:t>first referred to them in 1922 as </a:t>
            </a:r>
            <a:r>
              <a:rPr lang="en-US" b="0" i="0" u="sng" dirty="0">
                <a:solidFill>
                  <a:srgbClr val="FF0000"/>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macromolecules</a:t>
            </a:r>
            <a:r>
              <a:rPr lang="en-US" b="0" i="0" dirty="0">
                <a:solidFill>
                  <a:srgbClr val="1A1A1A"/>
                </a:solidFill>
                <a:effectLst/>
                <a:latin typeface="Times New Roman" panose="02020603050405020304" pitchFamily="18" charset="0"/>
                <a:cs typeface="Times New Roman" panose="02020603050405020304" pitchFamily="18" charset="0"/>
              </a:rPr>
              <a:t>, or “giant molecules.”  </a:t>
            </a:r>
            <a:endParaRPr lang="en-IN" dirty="0">
              <a:latin typeface="Times New Roman" panose="02020603050405020304" pitchFamily="18" charset="0"/>
              <a:cs typeface="Times New Roman" panose="02020603050405020304" pitchFamily="18" charset="0"/>
            </a:endParaRPr>
          </a:p>
        </p:txBody>
      </p:sp>
      <p:pic>
        <p:nvPicPr>
          <p:cNvPr id="2" name="Picture 4" descr="How Do Macromolecules Form? — Overview &amp; Process - Expii">
            <a:extLst>
              <a:ext uri="{FF2B5EF4-FFF2-40B4-BE49-F238E27FC236}">
                <a16:creationId xmlns:a16="http://schemas.microsoft.com/office/drawing/2014/main" xmlns="" id="{EC810525-8214-B0D6-1250-4215CFB85D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59"/>
          <a:stretch/>
        </p:blipFill>
        <p:spPr bwMode="auto">
          <a:xfrm>
            <a:off x="4241057" y="4353811"/>
            <a:ext cx="3518419" cy="180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42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576BE0E8-8E78-A2BE-05E7-23E127BAF8BD}"/>
              </a:ext>
            </a:extLst>
          </p:cNvPr>
          <p:cNvSpPr>
            <a:spLocks noGrp="1" noChangeArrowheads="1"/>
          </p:cNvSpPr>
          <p:nvPr>
            <p:ph type="title"/>
          </p:nvPr>
        </p:nvSpPr>
        <p:spPr>
          <a:xfrm>
            <a:off x="2209800" y="609600"/>
            <a:ext cx="7772400" cy="685800"/>
          </a:xfrm>
        </p:spPr>
        <p:txBody>
          <a:bodyPr/>
          <a:lstStyle/>
          <a:p>
            <a:pPr eaLnBrk="1" hangingPunct="1"/>
            <a:r>
              <a:rPr lang="en-US" altLang="en-US" sz="3600"/>
              <a:t>Polyesters, Amides, and Urethanes</a:t>
            </a:r>
            <a:endParaRPr lang="en-GB" altLang="en-US" sz="3600"/>
          </a:p>
        </p:txBody>
      </p:sp>
      <p:pic>
        <p:nvPicPr>
          <p:cNvPr id="15363" name="Picture 3">
            <a:extLst>
              <a:ext uri="{FF2B5EF4-FFF2-40B4-BE49-F238E27FC236}">
                <a16:creationId xmlns:a16="http://schemas.microsoft.com/office/drawing/2014/main" xmlns="" id="{F9F50DF5-E0A0-D011-5E2C-DD024C70FCC0}"/>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019300" y="1524001"/>
            <a:ext cx="8305800" cy="4930775"/>
          </a:xfrm>
        </p:spPr>
      </p:pic>
      <p:sp>
        <p:nvSpPr>
          <p:cNvPr id="2" name="Rectangle 1">
            <a:extLst>
              <a:ext uri="{FF2B5EF4-FFF2-40B4-BE49-F238E27FC236}">
                <a16:creationId xmlns:a16="http://schemas.microsoft.com/office/drawing/2014/main" xmlns="" id="{512B6D25-5504-7DF7-5242-64C787F33625}"/>
              </a:ext>
            </a:extLst>
          </p:cNvPr>
          <p:cNvSpPr/>
          <p:nvPr/>
        </p:nvSpPr>
        <p:spPr>
          <a:xfrm>
            <a:off x="9607926" y="5907928"/>
            <a:ext cx="517711" cy="502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2D7EFAE3-ABD0-F465-065B-81F8F7795497}"/>
              </a:ext>
            </a:extLst>
          </p:cNvPr>
          <p:cNvSpPr>
            <a:spLocks noGrp="1" noChangeArrowheads="1"/>
          </p:cNvSpPr>
          <p:nvPr>
            <p:ph type="title"/>
          </p:nvPr>
        </p:nvSpPr>
        <p:spPr>
          <a:xfrm>
            <a:off x="2286000" y="609600"/>
            <a:ext cx="7772400" cy="685800"/>
          </a:xfrm>
        </p:spPr>
        <p:txBody>
          <a:bodyPr>
            <a:normAutofit fontScale="90000"/>
          </a:bodyPr>
          <a:lstStyle/>
          <a:p>
            <a:pPr eaLnBrk="1" hangingPunct="1"/>
            <a:r>
              <a:rPr lang="en-US" altLang="en-US"/>
              <a:t>Natural Polymers</a:t>
            </a:r>
            <a:endParaRPr lang="en-GB" altLang="en-US"/>
          </a:p>
        </p:txBody>
      </p:sp>
      <p:pic>
        <p:nvPicPr>
          <p:cNvPr id="16387" name="Picture 3">
            <a:extLst>
              <a:ext uri="{FF2B5EF4-FFF2-40B4-BE49-F238E27FC236}">
                <a16:creationId xmlns:a16="http://schemas.microsoft.com/office/drawing/2014/main" xmlns="" id="{3C945CB6-00C7-57CE-32BD-8F96DAFEC34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57400" y="1371600"/>
            <a:ext cx="7772400" cy="49530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7BF677A-137E-B730-C845-99DAA761D385}"/>
              </a:ext>
            </a:extLst>
          </p:cNvPr>
          <p:cNvSpPr txBox="1"/>
          <p:nvPr/>
        </p:nvSpPr>
        <p:spPr>
          <a:xfrm>
            <a:off x="936024" y="478477"/>
            <a:ext cx="10605187" cy="1569660"/>
          </a:xfrm>
          <a:prstGeom prst="rect">
            <a:avLst/>
          </a:prstGeom>
          <a:noFill/>
        </p:spPr>
        <p:txBody>
          <a:bodyPr wrap="square">
            <a:spAutoFit/>
          </a:bodyPr>
          <a:lstStyle/>
          <a:p>
            <a:pPr algn="just"/>
            <a:r>
              <a:rPr lang="en-US" sz="2400" b="0" i="0" dirty="0">
                <a:solidFill>
                  <a:srgbClr val="374151"/>
                </a:solidFill>
                <a:effectLst/>
                <a:latin typeface="Times New Roman" panose="02020603050405020304" pitchFamily="18" charset="0"/>
                <a:cs typeface="Times New Roman" panose="02020603050405020304" pitchFamily="18" charset="0"/>
              </a:rPr>
              <a:t>Q. What is polymerization? What are the common types of polymerization?</a:t>
            </a:r>
          </a:p>
          <a:p>
            <a:pPr algn="just"/>
            <a:endParaRPr lang="en-US" b="0" i="0" dirty="0">
              <a:solidFill>
                <a:srgbClr val="374151"/>
              </a:solidFill>
              <a:effectLst/>
              <a:latin typeface="Söhne"/>
            </a:endParaRPr>
          </a:p>
          <a:p>
            <a:pPr marL="285750" indent="-285750" algn="just">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Polymerization is the process of chemically joining monomer units to form a polymer chain. There are different types of polymerization processes, each characterized by the mechanism and conditions under which the monomers are polymerized. Here are some common types of polymerization:</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E14482DD-42A7-CB54-87FF-B78089550DA5}"/>
              </a:ext>
            </a:extLst>
          </p:cNvPr>
          <p:cNvSpPr txBox="1"/>
          <p:nvPr/>
        </p:nvSpPr>
        <p:spPr>
          <a:xfrm>
            <a:off x="1025234" y="2271163"/>
            <a:ext cx="10936055" cy="1754326"/>
          </a:xfrm>
          <a:prstGeom prst="rect">
            <a:avLst/>
          </a:prstGeom>
          <a:noFill/>
        </p:spPr>
        <p:txBody>
          <a:bodyPr wrap="square">
            <a:spAutoFit/>
          </a:bodyPr>
          <a:lstStyle/>
          <a:p>
            <a:pPr marL="342900" marR="450215" lvl="0" indent="-342900" algn="just">
              <a:lnSpc>
                <a:spcPct val="150000"/>
              </a:lnSpc>
              <a:spcAft>
                <a:spcPts val="800"/>
              </a:spcAft>
              <a:buFont typeface="+mj-lt"/>
              <a:buAutoNum type="arabicPeriod"/>
              <a:tabLst>
                <a:tab pos="67945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Addition Polymerization: This type of polymerization occurs when unsaturated monomers, such as alkenes, undergo a chain reaction to form a polymer. The monomers add to the growing polymer chain without the elimination of any byproducts. Examples of addition polymerization include the formation of polyethylene, polypropylene, and polystyrene.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4579306C-6025-1E60-76BC-8437EB7DC786}"/>
              </a:ext>
            </a:extLst>
          </p:cNvPr>
          <p:cNvPicPr>
            <a:picLocks noChangeAspect="1"/>
          </p:cNvPicPr>
          <p:nvPr/>
        </p:nvPicPr>
        <p:blipFill>
          <a:blip r:embed="rId2"/>
          <a:stretch>
            <a:fillRect/>
          </a:stretch>
        </p:blipFill>
        <p:spPr>
          <a:xfrm>
            <a:off x="4178672" y="4386460"/>
            <a:ext cx="3589331" cy="1341236"/>
          </a:xfrm>
          <a:prstGeom prst="rect">
            <a:avLst/>
          </a:prstGeom>
        </p:spPr>
      </p:pic>
    </p:spTree>
    <p:extLst>
      <p:ext uri="{BB962C8B-B14F-4D97-AF65-F5344CB8AC3E}">
        <p14:creationId xmlns:p14="http://schemas.microsoft.com/office/powerpoint/2010/main" val="116100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19F597E-76B5-35C8-3D78-2C896AC1A6BB}"/>
              </a:ext>
            </a:extLst>
          </p:cNvPr>
          <p:cNvSpPr txBox="1"/>
          <p:nvPr/>
        </p:nvSpPr>
        <p:spPr>
          <a:xfrm>
            <a:off x="1051003" y="229155"/>
            <a:ext cx="10323243" cy="1754326"/>
          </a:xfrm>
          <a:prstGeom prst="rect">
            <a:avLst/>
          </a:prstGeom>
          <a:noFill/>
        </p:spPr>
        <p:txBody>
          <a:bodyPr wrap="square">
            <a:spAutoFit/>
          </a:bodyPr>
          <a:lstStyle/>
          <a:p>
            <a:pPr marR="450215" lvl="0" algn="just">
              <a:lnSpc>
                <a:spcPct val="150000"/>
              </a:lnSpc>
              <a:spcAft>
                <a:spcPts val="800"/>
              </a:spcAft>
              <a:tabLst>
                <a:tab pos="67945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Condensation Polymerization: In condensation polymerization, monomers join together, releasing a small molecule like water, alcohol, or carbon dioxide as a byproduct. This reaction occurs between monomers with two different functional groups, such as carboxylic acids and alcohols. Examples of condensation polymers include nylon, polyester, and polyurethane.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DFB8FEBD-EC7F-5173-E62A-D13224CA5A7C}"/>
              </a:ext>
            </a:extLst>
          </p:cNvPr>
          <p:cNvPicPr>
            <a:picLocks noChangeAspect="1"/>
          </p:cNvPicPr>
          <p:nvPr/>
        </p:nvPicPr>
        <p:blipFill>
          <a:blip r:embed="rId2"/>
          <a:stretch>
            <a:fillRect/>
          </a:stretch>
        </p:blipFill>
        <p:spPr>
          <a:xfrm>
            <a:off x="3318136" y="2164476"/>
            <a:ext cx="6294216" cy="4464373"/>
          </a:xfrm>
          <a:prstGeom prst="rect">
            <a:avLst/>
          </a:prstGeom>
        </p:spPr>
      </p:pic>
    </p:spTree>
    <p:extLst>
      <p:ext uri="{BB962C8B-B14F-4D97-AF65-F5344CB8AC3E}">
        <p14:creationId xmlns:p14="http://schemas.microsoft.com/office/powerpoint/2010/main" val="354088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44A5D-18F8-4CD2-8082-3CF099E01882}"/>
              </a:ext>
            </a:extLst>
          </p:cNvPr>
          <p:cNvSpPr>
            <a:spLocks noGrp="1"/>
          </p:cNvSpPr>
          <p:nvPr>
            <p:ph type="title"/>
          </p:nvPr>
        </p:nvSpPr>
        <p:spPr>
          <a:xfrm>
            <a:off x="609600" y="72379"/>
            <a:ext cx="10972800" cy="457200"/>
          </a:xfrm>
        </p:spPr>
        <p:txBody>
          <a:bodyPr>
            <a:normAutofit/>
          </a:bodyPr>
          <a:lstStyle/>
          <a:p>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Difference between condensation </a:t>
            </a:r>
            <a:r>
              <a:rPr lang="en-US" alt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and</a:t>
            </a:r>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000" b="1"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addition </a:t>
            </a:r>
            <a:r>
              <a:rPr kumimoji="0" lang="en-US" altLang="en-US" sz="20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polymerisation</a:t>
            </a:r>
            <a:r>
              <a:rPr kumimoji="0" lang="en-US" altLang="en-US" sz="2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2000" dirty="0"/>
          </a:p>
        </p:txBody>
      </p:sp>
      <p:graphicFrame>
        <p:nvGraphicFramePr>
          <p:cNvPr id="4" name="Content Placeholder 3">
            <a:extLst>
              <a:ext uri="{FF2B5EF4-FFF2-40B4-BE49-F238E27FC236}">
                <a16:creationId xmlns:a16="http://schemas.microsoft.com/office/drawing/2014/main" xmlns="" id="{7644F421-5ACC-45ED-A3FA-82EECC919D5B}"/>
              </a:ext>
            </a:extLst>
          </p:cNvPr>
          <p:cNvGraphicFramePr>
            <a:graphicFrameLocks noGrp="1"/>
          </p:cNvGraphicFramePr>
          <p:nvPr>
            <p:ph idx="1"/>
            <p:extLst>
              <p:ext uri="{D42A27DB-BD31-4B8C-83A1-F6EECF244321}">
                <p14:modId xmlns:p14="http://schemas.microsoft.com/office/powerpoint/2010/main" val="149993675"/>
              </p:ext>
            </p:extLst>
          </p:nvPr>
        </p:nvGraphicFramePr>
        <p:xfrm>
          <a:off x="1066807" y="556084"/>
          <a:ext cx="10058389" cy="6284698"/>
        </p:xfrm>
        <a:graphic>
          <a:graphicData uri="http://schemas.openxmlformats.org/drawingml/2006/table">
            <a:tbl>
              <a:tblPr>
                <a:tableStyleId>{5C22544A-7EE6-4342-B048-85BDC9FD1C3A}</a:tableStyleId>
              </a:tblPr>
              <a:tblGrid>
                <a:gridCol w="854215">
                  <a:extLst>
                    <a:ext uri="{9D8B030D-6E8A-4147-A177-3AD203B41FA5}">
                      <a16:colId xmlns:a16="http://schemas.microsoft.com/office/drawing/2014/main" xmlns="" val="3146767211"/>
                    </a:ext>
                  </a:extLst>
                </a:gridCol>
                <a:gridCol w="4185657">
                  <a:extLst>
                    <a:ext uri="{9D8B030D-6E8A-4147-A177-3AD203B41FA5}">
                      <a16:colId xmlns:a16="http://schemas.microsoft.com/office/drawing/2014/main" xmlns="" val="3791788022"/>
                    </a:ext>
                  </a:extLst>
                </a:gridCol>
                <a:gridCol w="832860">
                  <a:extLst>
                    <a:ext uri="{9D8B030D-6E8A-4147-A177-3AD203B41FA5}">
                      <a16:colId xmlns:a16="http://schemas.microsoft.com/office/drawing/2014/main" xmlns="" val="405565975"/>
                    </a:ext>
                  </a:extLst>
                </a:gridCol>
                <a:gridCol w="4185657">
                  <a:extLst>
                    <a:ext uri="{9D8B030D-6E8A-4147-A177-3AD203B41FA5}">
                      <a16:colId xmlns:a16="http://schemas.microsoft.com/office/drawing/2014/main" xmlns="" val="3655202095"/>
                    </a:ext>
                  </a:extLst>
                </a:gridCol>
              </a:tblGrid>
              <a:tr h="276948">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38100" algn="just"/>
                      <a:r>
                        <a:rPr lang="en-US" sz="1400" dirty="0">
                          <a:effectLst/>
                        </a:rPr>
                        <a:t>Condensation </a:t>
                      </a:r>
                      <a:r>
                        <a:rPr lang="en-US" sz="1400" dirty="0" err="1">
                          <a:effectLst/>
                        </a:rPr>
                        <a:t>polymerisation</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139700" algn="just"/>
                      <a:r>
                        <a:rPr lang="en-US" sz="1400" dirty="0" smtClean="0">
                          <a:effectLst/>
                        </a:rPr>
                        <a:t>Addition </a:t>
                      </a:r>
                      <a:r>
                        <a:rPr lang="en-US" sz="1400" dirty="0" err="1">
                          <a:effectLst/>
                        </a:rPr>
                        <a:t>polymerisation</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633525002"/>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927960182"/>
                  </a:ext>
                </a:extLst>
              </a:tr>
              <a:tr h="263709">
                <a:tc>
                  <a:txBody>
                    <a:bodyPr/>
                    <a:lstStyle/>
                    <a:p>
                      <a:pPr algn="just"/>
                      <a:r>
                        <a:rPr lang="en-US" sz="1400">
                          <a:effectLst/>
                        </a:rPr>
                        <a:t>(1)</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It is also known as step growth</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(1)</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It is also known as chain growth</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4002141620"/>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err="1">
                          <a:effectLst/>
                        </a:rPr>
                        <a:t>polymerisation</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polymerization</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1756158582"/>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598455959"/>
                  </a:ext>
                </a:extLst>
              </a:tr>
              <a:tr h="263709">
                <a:tc>
                  <a:txBody>
                    <a:bodyPr/>
                    <a:lstStyle/>
                    <a:p>
                      <a:pPr algn="just"/>
                      <a:r>
                        <a:rPr lang="en-US" sz="1400">
                          <a:effectLst/>
                        </a:rPr>
                        <a:t>(2)</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It takes place in monomers having</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(2)</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It takes place only in monomers</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4165865647"/>
                  </a:ext>
                </a:extLst>
              </a:tr>
              <a:tr h="16892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reactive functional groups</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having multiple bonds.</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4148040084"/>
                  </a:ext>
                </a:extLst>
              </a:tr>
              <a:tr h="160654">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675090077"/>
                  </a:ext>
                </a:extLst>
              </a:tr>
              <a:tr h="263709">
                <a:tc>
                  <a:txBody>
                    <a:bodyPr/>
                    <a:lstStyle/>
                    <a:p>
                      <a:pPr algn="just"/>
                      <a:r>
                        <a:rPr lang="en-US" sz="1400">
                          <a:effectLst/>
                        </a:rPr>
                        <a:t>(3)</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It takes place with elimination of</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(3)</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It takes place without elimination of</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807342291"/>
                  </a:ext>
                </a:extLst>
              </a:tr>
              <a:tr h="195929">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simple molecule like H</a:t>
                      </a:r>
                      <a:r>
                        <a:rPr lang="en-US" sz="1400" baseline="-25000">
                          <a:effectLst/>
                        </a:rPr>
                        <a:t>2</a:t>
                      </a:r>
                      <a:r>
                        <a:rPr lang="en-US" sz="1400">
                          <a:effectLst/>
                        </a:rPr>
                        <a:t>O,NH</a:t>
                      </a:r>
                      <a:r>
                        <a:rPr lang="en-US" sz="1400" baseline="-25000">
                          <a:effectLst/>
                        </a:rPr>
                        <a:t>3</a:t>
                      </a:r>
                      <a:r>
                        <a:rPr lang="en-US" sz="1400">
                          <a:effectLst/>
                        </a:rPr>
                        <a:t>,HCl</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simple molecule.</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81157275"/>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etc.,</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182467855"/>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1693198511"/>
                  </a:ext>
                </a:extLst>
              </a:tr>
              <a:tr h="263709">
                <a:tc>
                  <a:txBody>
                    <a:bodyPr/>
                    <a:lstStyle/>
                    <a:p>
                      <a:pPr algn="just"/>
                      <a:r>
                        <a:rPr lang="en-US" sz="1400">
                          <a:effectLst/>
                        </a:rPr>
                        <a:t>(4)</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Repeat units of monomers are</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(4)</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Repeat units &amp; monomers are same.</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901543952"/>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different</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461163371"/>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86882628"/>
                  </a:ext>
                </a:extLst>
              </a:tr>
              <a:tr h="321307">
                <a:tc>
                  <a:txBody>
                    <a:bodyPr/>
                    <a:lstStyle/>
                    <a:p>
                      <a:pPr algn="just"/>
                      <a:r>
                        <a:rPr lang="en-US" sz="1400">
                          <a:effectLst/>
                        </a:rPr>
                        <a:t>(5)</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The polymer is formed in gradual</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(5)</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Reaction is fast and polymer is formed</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952247196"/>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steps</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at once.</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478194753"/>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153193236"/>
                  </a:ext>
                </a:extLst>
              </a:tr>
              <a:tr h="263709">
                <a:tc>
                  <a:txBody>
                    <a:bodyPr/>
                    <a:lstStyle/>
                    <a:p>
                      <a:pPr algn="just"/>
                      <a:r>
                        <a:rPr lang="en-US" sz="1400">
                          <a:effectLst/>
                        </a:rPr>
                        <a:t>(6)</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The molecular mass of polymer</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(6)</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There is very little change in the</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999069986"/>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increases throughout the reaction</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molecular mass throughout the</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391308654"/>
                  </a:ext>
                </a:extLst>
              </a:tr>
              <a:tr h="16892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reaction</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308121400"/>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430211743"/>
                  </a:ext>
                </a:extLst>
              </a:tr>
              <a:tr h="263709">
                <a:tc>
                  <a:txBody>
                    <a:bodyPr/>
                    <a:lstStyle/>
                    <a:p>
                      <a:pPr algn="just"/>
                      <a:r>
                        <a:rPr lang="en-US" sz="1400">
                          <a:effectLst/>
                        </a:rPr>
                        <a:t>(7)</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Product obtained may be</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(7)</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Product obtained are thermoplastic</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795362282"/>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thermosetting/thermoplastic</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2522821708"/>
                  </a:ext>
                </a:extLst>
              </a:tr>
              <a:tr h="160654">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1752774110"/>
                  </a:ext>
                </a:extLst>
              </a:tr>
              <a:tr h="263709">
                <a:tc>
                  <a:txBody>
                    <a:bodyPr/>
                    <a:lstStyle/>
                    <a:p>
                      <a:pPr algn="just"/>
                      <a:r>
                        <a:rPr lang="en-US" sz="1400">
                          <a:effectLst/>
                        </a:rPr>
                        <a:t>(8)</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a:effectLst/>
                        </a:rPr>
                        <a:t>E.g.:- Bakelite, polyester ,polyamides</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(8)</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err="1">
                          <a:effectLst/>
                        </a:rPr>
                        <a:t>E.g</a:t>
                      </a:r>
                      <a:r>
                        <a:rPr lang="en-US" sz="1400" dirty="0">
                          <a:effectLst/>
                        </a:rPr>
                        <a:t>:-Polyethylene, PVC, poly styrene.</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308701461"/>
                  </a:ext>
                </a:extLst>
              </a:tr>
              <a:tr h="167863">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marL="25400" algn="just"/>
                      <a:r>
                        <a:rPr lang="en-US" sz="1400" dirty="0">
                          <a:effectLst/>
                        </a:rPr>
                        <a:t>etc.,</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a:effectLst/>
                        </a:rPr>
                        <a:t> </a:t>
                      </a:r>
                      <a:endParaRPr lang="en-IN" sz="140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tc>
                  <a:txBody>
                    <a:bodyPr/>
                    <a:lstStyle/>
                    <a:p>
                      <a:pPr algn="just"/>
                      <a:r>
                        <a:rPr lang="en-US" sz="1400" dirty="0">
                          <a:effectLst/>
                        </a:rPr>
                        <a:t> </a:t>
                      </a:r>
                      <a:endParaRPr lang="en-IN" sz="14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b"/>
                </a:tc>
                <a:extLst>
                  <a:ext uri="{0D108BD9-81ED-4DB2-BD59-A6C34878D82A}">
                    <a16:rowId xmlns:a16="http://schemas.microsoft.com/office/drawing/2014/main" xmlns="" val="38272950"/>
                  </a:ext>
                </a:extLst>
              </a:tr>
            </a:tbl>
          </a:graphicData>
        </a:graphic>
      </p:graphicFrame>
      <p:sp>
        <p:nvSpPr>
          <p:cNvPr id="7" name="Line 2">
            <a:extLst>
              <a:ext uri="{FF2B5EF4-FFF2-40B4-BE49-F238E27FC236}">
                <a16:creationId xmlns:a16="http://schemas.microsoft.com/office/drawing/2014/main" xmlns="" id="{EEB1816E-0530-459B-9191-2F0CB4A69B2B}"/>
              </a:ext>
            </a:extLst>
          </p:cNvPr>
          <p:cNvSpPr>
            <a:spLocks noChangeShapeType="1"/>
          </p:cNvSpPr>
          <p:nvPr/>
        </p:nvSpPr>
        <p:spPr bwMode="auto">
          <a:xfrm>
            <a:off x="3663951" y="11723688"/>
            <a:ext cx="9552516" cy="0"/>
          </a:xfrm>
          <a:prstGeom prst="line">
            <a:avLst/>
          </a:prstGeom>
          <a:noFill/>
          <a:ln w="18288">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Rectangle 5">
            <a:extLst>
              <a:ext uri="{FF2B5EF4-FFF2-40B4-BE49-F238E27FC236}">
                <a16:creationId xmlns:a16="http://schemas.microsoft.com/office/drawing/2014/main" xmlns="" id="{97B242A9-A68A-4105-B7F4-7ECD72D62A1B}"/>
              </a:ext>
            </a:extLst>
          </p:cNvPr>
          <p:cNvSpPr>
            <a:spLocks noChangeArrowheads="1"/>
          </p:cNvSpPr>
          <p:nvPr/>
        </p:nvSpPr>
        <p:spPr bwMode="auto">
          <a:xfrm>
            <a:off x="3257553" y="15647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solidFill>
                <a:prstClr val="black"/>
              </a:solidFill>
            </a:endParaRPr>
          </a:p>
        </p:txBody>
      </p:sp>
    </p:spTree>
    <p:extLst>
      <p:ext uri="{BB962C8B-B14F-4D97-AF65-F5344CB8AC3E}">
        <p14:creationId xmlns:p14="http://schemas.microsoft.com/office/powerpoint/2010/main" val="13808904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95AAF-9433-4BF2-95A2-258D0D1CEDE7}"/>
              </a:ext>
            </a:extLst>
          </p:cNvPr>
          <p:cNvSpPr>
            <a:spLocks noGrp="1"/>
          </p:cNvSpPr>
          <p:nvPr>
            <p:ph type="title"/>
          </p:nvPr>
        </p:nvSpPr>
        <p:spPr/>
        <p:txBody>
          <a:bodyPr/>
          <a:lstStyle/>
          <a:p>
            <a:r>
              <a:rPr lang="en-IN" dirty="0"/>
              <a:t>Molecular Mass of Polymer</a:t>
            </a:r>
          </a:p>
        </p:txBody>
      </p:sp>
      <p:sp>
        <p:nvSpPr>
          <p:cNvPr id="3" name="Content Placeholder 2">
            <a:extLst>
              <a:ext uri="{FF2B5EF4-FFF2-40B4-BE49-F238E27FC236}">
                <a16:creationId xmlns:a16="http://schemas.microsoft.com/office/drawing/2014/main" xmlns="" id="{99AC4B78-2ED2-4801-AE4A-3C083F5EDC8A}"/>
              </a:ext>
            </a:extLst>
          </p:cNvPr>
          <p:cNvSpPr>
            <a:spLocks noGrp="1"/>
          </p:cNvSpPr>
          <p:nvPr>
            <p:ph idx="1"/>
          </p:nvPr>
        </p:nvSpPr>
        <p:spPr/>
        <p:txBody>
          <a:bodyPr>
            <a:normAutofit fontScale="47500" lnSpcReduction="20000"/>
          </a:bodyPr>
          <a:lstStyle/>
          <a:p>
            <a:pPr>
              <a:lnSpc>
                <a:spcPct val="170000"/>
              </a:lnSpc>
            </a:pPr>
            <a:r>
              <a:rPr lang="en-US" sz="3600" dirty="0" smtClean="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The molecular mass of polymer is an important property of polymer because many important properties are influenced by molecular mass. Polymers with higher molecular mass are tougher and more resistant. Their viscosities and softening temperature are also higher. Thus polymers with molecular mass are often required for particular purposes. </a:t>
            </a:r>
          </a:p>
          <a:p>
            <a:pPr>
              <a:lnSpc>
                <a:spcPct val="170000"/>
              </a:lnSpc>
            </a:pPr>
            <a:r>
              <a:rPr lang="en-US" sz="3800" dirty="0" smtClean="0">
                <a:latin typeface="Times New Roman" panose="02020603050405020304" pitchFamily="18" charset="0"/>
                <a:cs typeface="Times New Roman" panose="02020603050405020304" pitchFamily="18" charset="0"/>
              </a:rPr>
              <a:t>Molecular </a:t>
            </a:r>
            <a:r>
              <a:rPr lang="en-US" sz="3800" dirty="0">
                <a:latin typeface="Times New Roman" panose="02020603050405020304" pitchFamily="18" charset="0"/>
                <a:cs typeface="Times New Roman" panose="02020603050405020304" pitchFamily="18" charset="0"/>
              </a:rPr>
              <a:t>mass of polymer is not a fixed or constant value like organic compound. Their molecular mass is controlled by polymerization reaction, which in turn depend upon availability of functional group, charge carrier, life time of charge carriers. Because of random nature of growth process, the product of polymerization process is mixture of chains of different length.</a:t>
            </a:r>
          </a:p>
          <a:p>
            <a:pPr>
              <a:lnSpc>
                <a:spcPct val="170000"/>
              </a:lnSpc>
            </a:pPr>
            <a:r>
              <a:rPr lang="en-US" sz="3800" dirty="0" smtClean="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Hence polymers are poly disperse mixture of various molecular mass polymers. Therefore molecular mass of polymers is average molecular </a:t>
            </a:r>
            <a:r>
              <a:rPr lang="en-US" sz="3800" dirty="0" smtClean="0">
                <a:latin typeface="Times New Roman" panose="02020603050405020304" pitchFamily="18" charset="0"/>
                <a:cs typeface="Times New Roman" panose="02020603050405020304" pitchFamily="18" charset="0"/>
              </a:rPr>
              <a:t>mass.</a:t>
            </a:r>
            <a:endParaRPr lang="en-US" sz="3800" dirty="0">
              <a:latin typeface="Times New Roman" panose="02020603050405020304" pitchFamily="18" charset="0"/>
              <a:cs typeface="Times New Roman" panose="02020603050405020304" pitchFamily="18" charset="0"/>
            </a:endParaRPr>
          </a:p>
          <a:p>
            <a:pPr>
              <a:lnSpc>
                <a:spcPct val="170000"/>
              </a:lnSpc>
            </a:pP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997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AE23065-9BB5-4828-BE7E-ED432176F288}"/>
              </a:ext>
            </a:extLst>
          </p:cNvPr>
          <p:cNvSpPr>
            <a:spLocks noGrp="1"/>
          </p:cNvSpPr>
          <p:nvPr>
            <p:ph idx="1"/>
          </p:nvPr>
        </p:nvSpPr>
        <p:spPr>
          <a:xfrm>
            <a:off x="609600" y="609601"/>
            <a:ext cx="10972800" cy="5516563"/>
          </a:xfrm>
        </p:spPr>
        <p:txBody>
          <a:bodyPr/>
          <a:lstStyle/>
          <a:p>
            <a:pPr marL="0" indent="0">
              <a:buNone/>
            </a:pPr>
            <a:r>
              <a:rPr lang="en-IN" dirty="0"/>
              <a:t>Average molecular mass of polymers can be  expressed in following ways</a:t>
            </a:r>
          </a:p>
          <a:p>
            <a:r>
              <a:rPr lang="en-IN" dirty="0" smtClean="0"/>
              <a:t>                                                                     __       </a:t>
            </a:r>
            <a:endParaRPr lang="en-IN" dirty="0"/>
          </a:p>
          <a:p>
            <a:pPr marL="0" indent="0">
              <a:buNone/>
            </a:pPr>
            <a:r>
              <a:rPr lang="en-IN" dirty="0"/>
              <a:t>1.	Number Average Molecular Mass (Mn)</a:t>
            </a:r>
          </a:p>
          <a:p>
            <a:pPr marL="0" indent="0">
              <a:buNone/>
            </a:pPr>
            <a:r>
              <a:rPr lang="en-IN" dirty="0"/>
              <a:t>2.	Weight Average Molecular Mass (Mw)</a:t>
            </a:r>
          </a:p>
          <a:p>
            <a:pPr marL="0" indent="0">
              <a:buNone/>
            </a:pPr>
            <a:r>
              <a:rPr lang="en-IN" dirty="0"/>
              <a:t>3.	Z-Average Molecular Mass (</a:t>
            </a:r>
            <a:r>
              <a:rPr lang="en-IN" dirty="0" err="1"/>
              <a:t>Mz</a:t>
            </a:r>
            <a:r>
              <a:rPr lang="en-IN" dirty="0"/>
              <a:t>)</a:t>
            </a:r>
          </a:p>
          <a:p>
            <a:pPr marL="0" indent="0">
              <a:buNone/>
            </a:pPr>
            <a:r>
              <a:rPr lang="en-IN" dirty="0"/>
              <a:t>4.	Viscosity average Molecular Mass (Mv)</a:t>
            </a:r>
          </a:p>
          <a:p>
            <a:endParaRPr lang="en-IN" dirty="0"/>
          </a:p>
        </p:txBody>
      </p:sp>
    </p:spTree>
    <p:extLst>
      <p:ext uri="{BB962C8B-B14F-4D97-AF65-F5344CB8AC3E}">
        <p14:creationId xmlns:p14="http://schemas.microsoft.com/office/powerpoint/2010/main" val="3159260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96D32C-1E40-4E78-8B59-630D7A3D152B}"/>
              </a:ext>
            </a:extLst>
          </p:cNvPr>
          <p:cNvSpPr>
            <a:spLocks noGrp="1"/>
          </p:cNvSpPr>
          <p:nvPr>
            <p:ph type="title"/>
          </p:nvPr>
        </p:nvSpPr>
        <p:spPr/>
        <p:txBody>
          <a:bodyPr>
            <a:normAutofit fontScale="90000"/>
          </a:bodyPr>
          <a:lstStyle/>
          <a:p>
            <a:r>
              <a:rPr lang="en-US" b="1" i="1" dirty="0"/>
              <a:t>Methods for determining the molecular weights of polymer</a:t>
            </a:r>
            <a:endParaRPr lang="en-IN" b="1" i="1" dirty="0"/>
          </a:p>
        </p:txBody>
      </p:sp>
      <p:sp>
        <p:nvSpPr>
          <p:cNvPr id="3" name="Content Placeholder 2">
            <a:extLst>
              <a:ext uri="{FF2B5EF4-FFF2-40B4-BE49-F238E27FC236}">
                <a16:creationId xmlns:a16="http://schemas.microsoft.com/office/drawing/2014/main" xmlns="" id="{26DAD10B-6F8C-49BB-A9E9-46C97FCF1DDB}"/>
              </a:ext>
            </a:extLst>
          </p:cNvPr>
          <p:cNvSpPr>
            <a:spLocks noGrp="1"/>
          </p:cNvSpPr>
          <p:nvPr>
            <p:ph idx="1"/>
          </p:nvPr>
        </p:nvSpPr>
        <p:spPr/>
        <p:txBody>
          <a:bodyPr>
            <a:normAutofit/>
          </a:bodyPr>
          <a:lstStyle/>
          <a:p>
            <a:pPr marL="0" indent="0">
              <a:buNone/>
            </a:pPr>
            <a:r>
              <a:rPr lang="en-US" dirty="0"/>
              <a:t>A) </a:t>
            </a:r>
            <a:r>
              <a:rPr lang="en-US" b="1" dirty="0"/>
              <a:t>Primary or Absolute methods</a:t>
            </a:r>
            <a:r>
              <a:rPr lang="en-US" dirty="0"/>
              <a:t>, which are capable of determining molecular weights from first principles like colligative property measurements(Which gives Mn) , light scattering measurements (which gives Mw)</a:t>
            </a:r>
          </a:p>
          <a:p>
            <a:pPr marL="0" indent="0">
              <a:buNone/>
            </a:pPr>
            <a:r>
              <a:rPr lang="en-US" dirty="0"/>
              <a:t>B) </a:t>
            </a:r>
            <a:r>
              <a:rPr lang="en-US" b="1" dirty="0"/>
              <a:t>Secondary or relative methods</a:t>
            </a:r>
            <a:r>
              <a:rPr lang="en-US" dirty="0"/>
              <a:t>,</a:t>
            </a:r>
            <a:r>
              <a:rPr lang="en-IN" dirty="0"/>
              <a:t> Which require calibration with samples of known molar mass. Examples Viscosity measurements which gives Mv. </a:t>
            </a:r>
            <a:endParaRPr lang="en-US" dirty="0"/>
          </a:p>
        </p:txBody>
      </p:sp>
    </p:spTree>
    <p:extLst>
      <p:ext uri="{BB962C8B-B14F-4D97-AF65-F5344CB8AC3E}">
        <p14:creationId xmlns:p14="http://schemas.microsoft.com/office/powerpoint/2010/main" val="1057117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1EC0F-E380-41B1-9A38-9DE6CF2386A6}"/>
              </a:ext>
            </a:extLst>
          </p:cNvPr>
          <p:cNvSpPr>
            <a:spLocks noGrp="1"/>
          </p:cNvSpPr>
          <p:nvPr>
            <p:ph type="title"/>
          </p:nvPr>
        </p:nvSpPr>
        <p:spPr/>
        <p:txBody>
          <a:bodyPr>
            <a:normAutofit/>
          </a:bodyPr>
          <a:lstStyle/>
          <a:p>
            <a:r>
              <a:rPr lang="en-US" i="1" dirty="0"/>
              <a:t>Number average Molecular Mass ( Mn)</a:t>
            </a:r>
            <a:endParaRPr lang="en-IN" i="1" dirty="0"/>
          </a:p>
        </p:txBody>
      </p:sp>
      <p:pic>
        <p:nvPicPr>
          <p:cNvPr id="4" name="Content Placeholder 3">
            <a:extLst>
              <a:ext uri="{FF2B5EF4-FFF2-40B4-BE49-F238E27FC236}">
                <a16:creationId xmlns:a16="http://schemas.microsoft.com/office/drawing/2014/main" xmlns="" id="{FA0D7AA6-F75C-40E7-8696-877AA8DC7C02}"/>
              </a:ext>
            </a:extLst>
          </p:cNvPr>
          <p:cNvPicPr>
            <a:picLocks noGrp="1" noChangeAspect="1"/>
          </p:cNvPicPr>
          <p:nvPr>
            <p:ph idx="1"/>
          </p:nvPr>
        </p:nvPicPr>
        <p:blipFill rotWithShape="1">
          <a:blip r:embed="rId2"/>
          <a:srcRect l="-987" t="1852" r="30784" b="-1852"/>
          <a:stretch/>
        </p:blipFill>
        <p:spPr>
          <a:xfrm>
            <a:off x="2557053" y="3645452"/>
            <a:ext cx="5266147" cy="1260797"/>
          </a:xfrm>
          <a:prstGeom prst="rect">
            <a:avLst/>
          </a:prstGeom>
        </p:spPr>
      </p:pic>
      <p:sp>
        <p:nvSpPr>
          <p:cNvPr id="5" name="TextBox 4">
            <a:extLst>
              <a:ext uri="{FF2B5EF4-FFF2-40B4-BE49-F238E27FC236}">
                <a16:creationId xmlns:a16="http://schemas.microsoft.com/office/drawing/2014/main" xmlns="" id="{30AD3A8A-D0E2-49CB-943D-2E4BBCCDDDFB}"/>
              </a:ext>
            </a:extLst>
          </p:cNvPr>
          <p:cNvSpPr txBox="1"/>
          <p:nvPr/>
        </p:nvSpPr>
        <p:spPr>
          <a:xfrm>
            <a:off x="609600" y="1522834"/>
            <a:ext cx="8658204" cy="2308324"/>
          </a:xfrm>
          <a:prstGeom prst="rect">
            <a:avLst/>
          </a:prstGeom>
          <a:noFill/>
        </p:spPr>
        <p:txBody>
          <a:bodyPr wrap="none" rtlCol="0">
            <a:spAutoFit/>
          </a:bodyPr>
          <a:lstStyle/>
          <a:p>
            <a:r>
              <a:rPr lang="en-US" dirty="0"/>
              <a:t>In this number of molecules are involved in the molecular weight measurements.</a:t>
            </a:r>
          </a:p>
          <a:p>
            <a:r>
              <a:rPr lang="en-US" dirty="0"/>
              <a:t>Hence the molecular weight is obtained by colligative property measurements and </a:t>
            </a:r>
          </a:p>
          <a:p>
            <a:r>
              <a:rPr lang="en-US" dirty="0"/>
              <a:t>known as number average molecular weight.</a:t>
            </a:r>
          </a:p>
          <a:p>
            <a:endParaRPr lang="en-IN" dirty="0"/>
          </a:p>
          <a:p>
            <a:endParaRPr lang="en-IN" dirty="0"/>
          </a:p>
          <a:p>
            <a:r>
              <a:rPr lang="en-IN" dirty="0"/>
              <a:t>Let us consider N1,N2, N3….. be the number of molecules of polymer in a sample solution.</a:t>
            </a:r>
          </a:p>
          <a:p>
            <a:r>
              <a:rPr lang="en-IN" dirty="0"/>
              <a:t>And M1, M2, M3 …be the their molecular weight then Number average molecular weight </a:t>
            </a:r>
          </a:p>
          <a:p>
            <a:r>
              <a:rPr lang="en-IN" dirty="0"/>
              <a:t>is given by </a:t>
            </a:r>
          </a:p>
        </p:txBody>
      </p:sp>
      <p:graphicFrame>
        <p:nvGraphicFramePr>
          <p:cNvPr id="7" name="Table 7">
            <a:extLst>
              <a:ext uri="{FF2B5EF4-FFF2-40B4-BE49-F238E27FC236}">
                <a16:creationId xmlns:a16="http://schemas.microsoft.com/office/drawing/2014/main" xmlns="" id="{6410ACA5-E04C-474F-8775-A3A33F23ECD9}"/>
              </a:ext>
            </a:extLst>
          </p:cNvPr>
          <p:cNvGraphicFramePr>
            <a:graphicFrameLocks noGrp="1"/>
          </p:cNvGraphicFramePr>
          <p:nvPr>
            <p:extLst>
              <p:ext uri="{D42A27DB-BD31-4B8C-83A1-F6EECF244321}">
                <p14:modId xmlns:p14="http://schemas.microsoft.com/office/powerpoint/2010/main" val="1513247134"/>
              </p:ext>
            </p:extLst>
          </p:nvPr>
        </p:nvGraphicFramePr>
        <p:xfrm>
          <a:off x="2286815" y="4919347"/>
          <a:ext cx="8128000" cy="17526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xmlns="" val="33365652"/>
                    </a:ext>
                  </a:extLst>
                </a:gridCol>
                <a:gridCol w="2777067">
                  <a:extLst>
                    <a:ext uri="{9D8B030D-6E8A-4147-A177-3AD203B41FA5}">
                      <a16:colId xmlns:a16="http://schemas.microsoft.com/office/drawing/2014/main" xmlns="" val="930010184"/>
                    </a:ext>
                  </a:extLst>
                </a:gridCol>
                <a:gridCol w="2709333">
                  <a:extLst>
                    <a:ext uri="{9D8B030D-6E8A-4147-A177-3AD203B41FA5}">
                      <a16:colId xmlns:a16="http://schemas.microsoft.com/office/drawing/2014/main" xmlns="" val="585879098"/>
                    </a:ext>
                  </a:extLst>
                </a:gridCol>
              </a:tblGrid>
              <a:tr h="370840">
                <a:tc>
                  <a:txBody>
                    <a:bodyPr/>
                    <a:lstStyle/>
                    <a:p>
                      <a:r>
                        <a:rPr lang="en-US" dirty="0"/>
                        <a:t>Polymer solution of polyethene</a:t>
                      </a:r>
                      <a:endParaRPr lang="en-IN" dirty="0"/>
                    </a:p>
                  </a:txBody>
                  <a:tcPr marL="121920" marR="121920"/>
                </a:tc>
                <a:tc>
                  <a:txBody>
                    <a:bodyPr/>
                    <a:lstStyle/>
                    <a:p>
                      <a:r>
                        <a:rPr lang="en-US" dirty="0"/>
                        <a:t>Number of molecules</a:t>
                      </a:r>
                      <a:endParaRPr lang="en-IN" dirty="0"/>
                    </a:p>
                  </a:txBody>
                  <a:tcPr marL="121920" marR="121920"/>
                </a:tc>
                <a:tc>
                  <a:txBody>
                    <a:bodyPr/>
                    <a:lstStyle/>
                    <a:p>
                      <a:r>
                        <a:rPr lang="en-US" dirty="0"/>
                        <a:t>Their molecular weight</a:t>
                      </a:r>
                      <a:endParaRPr lang="en-IN" dirty="0"/>
                    </a:p>
                  </a:txBody>
                  <a:tcPr marL="121920" marR="121920"/>
                </a:tc>
                <a:extLst>
                  <a:ext uri="{0D108BD9-81ED-4DB2-BD59-A6C34878D82A}">
                    <a16:rowId xmlns:a16="http://schemas.microsoft.com/office/drawing/2014/main" xmlns="" val="1526867277"/>
                  </a:ext>
                </a:extLst>
              </a:tr>
              <a:tr h="370840">
                <a:tc>
                  <a:txBody>
                    <a:bodyPr/>
                    <a:lstStyle/>
                    <a:p>
                      <a:r>
                        <a:rPr lang="en-US" dirty="0"/>
                        <a:t>Sample has </a:t>
                      </a:r>
                      <a:endParaRPr lang="en-IN" dirty="0"/>
                    </a:p>
                  </a:txBody>
                  <a:tcPr marL="121920" marR="121920"/>
                </a:tc>
                <a:tc>
                  <a:txBody>
                    <a:bodyPr/>
                    <a:lstStyle/>
                    <a:p>
                      <a:r>
                        <a:rPr lang="en-US" dirty="0"/>
                        <a:t>100 N1</a:t>
                      </a:r>
                      <a:endParaRPr lang="en-IN" dirty="0"/>
                    </a:p>
                  </a:txBody>
                  <a:tcPr marL="121920" marR="121920"/>
                </a:tc>
                <a:tc>
                  <a:txBody>
                    <a:bodyPr/>
                    <a:lstStyle/>
                    <a:p>
                      <a:r>
                        <a:rPr lang="en-US" dirty="0"/>
                        <a:t>150 M1</a:t>
                      </a:r>
                      <a:endParaRPr lang="en-IN" dirty="0"/>
                    </a:p>
                  </a:txBody>
                  <a:tcPr marL="121920" marR="121920"/>
                </a:tc>
                <a:extLst>
                  <a:ext uri="{0D108BD9-81ED-4DB2-BD59-A6C34878D82A}">
                    <a16:rowId xmlns:a16="http://schemas.microsoft.com/office/drawing/2014/main" xmlns="" val="340612153"/>
                  </a:ext>
                </a:extLst>
              </a:tr>
              <a:tr h="370840">
                <a:tc>
                  <a:txBody>
                    <a:bodyPr/>
                    <a:lstStyle/>
                    <a:p>
                      <a:endParaRPr lang="en-IN" dirty="0"/>
                    </a:p>
                  </a:txBody>
                  <a:tcPr marL="121920" marR="121920"/>
                </a:tc>
                <a:tc>
                  <a:txBody>
                    <a:bodyPr/>
                    <a:lstStyle/>
                    <a:p>
                      <a:r>
                        <a:rPr lang="en-US" dirty="0"/>
                        <a:t>200 N2</a:t>
                      </a:r>
                      <a:endParaRPr lang="en-IN" dirty="0"/>
                    </a:p>
                  </a:txBody>
                  <a:tcPr marL="121920" marR="121920"/>
                </a:tc>
                <a:tc>
                  <a:txBody>
                    <a:bodyPr/>
                    <a:lstStyle/>
                    <a:p>
                      <a:r>
                        <a:rPr lang="en-US" dirty="0"/>
                        <a:t>200 M2</a:t>
                      </a:r>
                      <a:endParaRPr lang="en-IN" dirty="0"/>
                    </a:p>
                  </a:txBody>
                  <a:tcPr marL="121920" marR="121920"/>
                </a:tc>
                <a:extLst>
                  <a:ext uri="{0D108BD9-81ED-4DB2-BD59-A6C34878D82A}">
                    <a16:rowId xmlns:a16="http://schemas.microsoft.com/office/drawing/2014/main" xmlns="" val="3400939652"/>
                  </a:ext>
                </a:extLst>
              </a:tr>
              <a:tr h="370840">
                <a:tc>
                  <a:txBody>
                    <a:bodyPr/>
                    <a:lstStyle/>
                    <a:p>
                      <a:endParaRPr lang="en-IN" dirty="0"/>
                    </a:p>
                  </a:txBody>
                  <a:tcPr marL="121920" marR="121920"/>
                </a:tc>
                <a:tc>
                  <a:txBody>
                    <a:bodyPr/>
                    <a:lstStyle/>
                    <a:p>
                      <a:r>
                        <a:rPr lang="en-US" dirty="0"/>
                        <a:t>300 N3</a:t>
                      </a:r>
                      <a:endParaRPr lang="en-IN" dirty="0"/>
                    </a:p>
                  </a:txBody>
                  <a:tcPr marL="121920" marR="121920"/>
                </a:tc>
                <a:tc>
                  <a:txBody>
                    <a:bodyPr/>
                    <a:lstStyle/>
                    <a:p>
                      <a:r>
                        <a:rPr lang="en-US" dirty="0"/>
                        <a:t>300 M3</a:t>
                      </a:r>
                      <a:endParaRPr lang="en-IN" dirty="0"/>
                    </a:p>
                  </a:txBody>
                  <a:tcPr marL="121920" marR="121920"/>
                </a:tc>
                <a:extLst>
                  <a:ext uri="{0D108BD9-81ED-4DB2-BD59-A6C34878D82A}">
                    <a16:rowId xmlns:a16="http://schemas.microsoft.com/office/drawing/2014/main" xmlns="" val="3526973278"/>
                  </a:ext>
                </a:extLst>
              </a:tr>
            </a:tbl>
          </a:graphicData>
        </a:graphic>
      </p:graphicFrame>
    </p:spTree>
    <p:extLst>
      <p:ext uri="{BB962C8B-B14F-4D97-AF65-F5344CB8AC3E}">
        <p14:creationId xmlns:p14="http://schemas.microsoft.com/office/powerpoint/2010/main" val="2166301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914C9-6378-42E1-85FF-C1A48CD6BA63}"/>
              </a:ext>
            </a:extLst>
          </p:cNvPr>
          <p:cNvSpPr>
            <a:spLocks noGrp="1"/>
          </p:cNvSpPr>
          <p:nvPr>
            <p:ph type="title"/>
          </p:nvPr>
        </p:nvSpPr>
        <p:spPr/>
        <p:txBody>
          <a:bodyPr/>
          <a:lstStyle/>
          <a:p>
            <a:r>
              <a:rPr lang="en-US" b="1" i="1" dirty="0"/>
              <a:t>Weight Average molecular Weight</a:t>
            </a:r>
            <a:endParaRPr lang="en-IN" b="1" i="1" dirty="0"/>
          </a:p>
        </p:txBody>
      </p:sp>
      <p:sp>
        <p:nvSpPr>
          <p:cNvPr id="3" name="Content Placeholder 2">
            <a:extLst>
              <a:ext uri="{FF2B5EF4-FFF2-40B4-BE49-F238E27FC236}">
                <a16:creationId xmlns:a16="http://schemas.microsoft.com/office/drawing/2014/main" xmlns="" id="{4F43F0BD-34F9-40B9-A2D8-037560892BF0}"/>
              </a:ext>
            </a:extLst>
          </p:cNvPr>
          <p:cNvSpPr>
            <a:spLocks noGrp="1"/>
          </p:cNvSpPr>
          <p:nvPr>
            <p:ph idx="1"/>
          </p:nvPr>
        </p:nvSpPr>
        <p:spPr>
          <a:xfrm>
            <a:off x="711200" y="1295400"/>
            <a:ext cx="10972800" cy="4525963"/>
          </a:xfrm>
        </p:spPr>
        <p:txBody>
          <a:bodyPr/>
          <a:lstStyle/>
          <a:p>
            <a:r>
              <a:rPr lang="en-IN" sz="1800" dirty="0"/>
              <a:t>Let us consider N1,N2, N3….. be the number of molecules of polymer in a sample solution.</a:t>
            </a:r>
          </a:p>
          <a:p>
            <a:r>
              <a:rPr lang="en-IN" sz="1800" dirty="0"/>
              <a:t>And M1, M2, M3 …be the their molecular weight</a:t>
            </a:r>
          </a:p>
          <a:p>
            <a:r>
              <a:rPr lang="en-US" sz="1800" dirty="0"/>
              <a:t>And W1, W2, W3 …be the their weight(mass)  then Weight average molecular weight is given by </a:t>
            </a:r>
          </a:p>
          <a:p>
            <a:endParaRPr lang="en-IN" dirty="0"/>
          </a:p>
        </p:txBody>
      </p:sp>
      <p:pic>
        <p:nvPicPr>
          <p:cNvPr id="1026" name="Picture 2" descr="Molecular Weight">
            <a:extLst>
              <a:ext uri="{FF2B5EF4-FFF2-40B4-BE49-F238E27FC236}">
                <a16:creationId xmlns:a16="http://schemas.microsoft.com/office/drawing/2014/main" xmlns="" id="{FC5996A9-48DA-4A96-B6CE-A091EFA6D5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7" r="26277" b="3137"/>
          <a:stretch/>
        </p:blipFill>
        <p:spPr bwMode="auto">
          <a:xfrm>
            <a:off x="2286816" y="3048000"/>
            <a:ext cx="6145985" cy="1504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7">
            <a:extLst>
              <a:ext uri="{FF2B5EF4-FFF2-40B4-BE49-F238E27FC236}">
                <a16:creationId xmlns:a16="http://schemas.microsoft.com/office/drawing/2014/main" xmlns="" id="{0327D935-1995-42C6-83FF-D04CA5162C4F}"/>
              </a:ext>
            </a:extLst>
          </p:cNvPr>
          <p:cNvGraphicFramePr>
            <a:graphicFrameLocks noGrp="1"/>
          </p:cNvGraphicFramePr>
          <p:nvPr>
            <p:extLst>
              <p:ext uri="{D42A27DB-BD31-4B8C-83A1-F6EECF244321}">
                <p14:modId xmlns:p14="http://schemas.microsoft.com/office/powerpoint/2010/main" val="1843394056"/>
              </p:ext>
            </p:extLst>
          </p:nvPr>
        </p:nvGraphicFramePr>
        <p:xfrm>
          <a:off x="2286815" y="4686300"/>
          <a:ext cx="8128000" cy="17526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xmlns="" val="33365652"/>
                    </a:ext>
                  </a:extLst>
                </a:gridCol>
                <a:gridCol w="2777067">
                  <a:extLst>
                    <a:ext uri="{9D8B030D-6E8A-4147-A177-3AD203B41FA5}">
                      <a16:colId xmlns:a16="http://schemas.microsoft.com/office/drawing/2014/main" xmlns="" val="930010184"/>
                    </a:ext>
                  </a:extLst>
                </a:gridCol>
                <a:gridCol w="2709333">
                  <a:extLst>
                    <a:ext uri="{9D8B030D-6E8A-4147-A177-3AD203B41FA5}">
                      <a16:colId xmlns:a16="http://schemas.microsoft.com/office/drawing/2014/main" xmlns="" val="585879098"/>
                    </a:ext>
                  </a:extLst>
                </a:gridCol>
              </a:tblGrid>
              <a:tr h="370840">
                <a:tc>
                  <a:txBody>
                    <a:bodyPr/>
                    <a:lstStyle/>
                    <a:p>
                      <a:r>
                        <a:rPr lang="en-US" dirty="0"/>
                        <a:t>Polymer solution of polyethene</a:t>
                      </a:r>
                      <a:endParaRPr lang="en-IN" dirty="0"/>
                    </a:p>
                  </a:txBody>
                  <a:tcPr marL="121920" marR="121920"/>
                </a:tc>
                <a:tc>
                  <a:txBody>
                    <a:bodyPr/>
                    <a:lstStyle/>
                    <a:p>
                      <a:r>
                        <a:rPr lang="en-US" dirty="0"/>
                        <a:t>Molecular weight</a:t>
                      </a:r>
                      <a:endParaRPr lang="en-IN" dirty="0"/>
                    </a:p>
                  </a:txBody>
                  <a:tcPr marL="121920" marR="121920"/>
                </a:tc>
                <a:tc>
                  <a:txBody>
                    <a:bodyPr/>
                    <a:lstStyle/>
                    <a:p>
                      <a:r>
                        <a:rPr lang="en-US" dirty="0"/>
                        <a:t>Their weight</a:t>
                      </a:r>
                      <a:endParaRPr lang="en-IN" dirty="0"/>
                    </a:p>
                  </a:txBody>
                  <a:tcPr marL="121920" marR="121920"/>
                </a:tc>
                <a:extLst>
                  <a:ext uri="{0D108BD9-81ED-4DB2-BD59-A6C34878D82A}">
                    <a16:rowId xmlns:a16="http://schemas.microsoft.com/office/drawing/2014/main" xmlns="" val="1526867277"/>
                  </a:ext>
                </a:extLst>
              </a:tr>
              <a:tr h="370840">
                <a:tc>
                  <a:txBody>
                    <a:bodyPr/>
                    <a:lstStyle/>
                    <a:p>
                      <a:r>
                        <a:rPr lang="en-US" dirty="0"/>
                        <a:t>Sample has </a:t>
                      </a:r>
                      <a:endParaRPr lang="en-IN" dirty="0"/>
                    </a:p>
                  </a:txBody>
                  <a:tcPr marL="121920" marR="121920"/>
                </a:tc>
                <a:tc>
                  <a:txBody>
                    <a:bodyPr/>
                    <a:lstStyle/>
                    <a:p>
                      <a:r>
                        <a:rPr lang="en-US" dirty="0"/>
                        <a:t>100</a:t>
                      </a:r>
                      <a:endParaRPr lang="en-IN" dirty="0"/>
                    </a:p>
                  </a:txBody>
                  <a:tcPr marL="121920" marR="121920"/>
                </a:tc>
                <a:tc>
                  <a:txBody>
                    <a:bodyPr/>
                    <a:lstStyle/>
                    <a:p>
                      <a:r>
                        <a:rPr lang="en-US" dirty="0"/>
                        <a:t>15g</a:t>
                      </a:r>
                      <a:endParaRPr lang="en-IN" dirty="0"/>
                    </a:p>
                  </a:txBody>
                  <a:tcPr marL="121920" marR="121920"/>
                </a:tc>
                <a:extLst>
                  <a:ext uri="{0D108BD9-81ED-4DB2-BD59-A6C34878D82A}">
                    <a16:rowId xmlns:a16="http://schemas.microsoft.com/office/drawing/2014/main" xmlns="" val="340612153"/>
                  </a:ext>
                </a:extLst>
              </a:tr>
              <a:tr h="370840">
                <a:tc>
                  <a:txBody>
                    <a:bodyPr/>
                    <a:lstStyle/>
                    <a:p>
                      <a:endParaRPr lang="en-IN" dirty="0"/>
                    </a:p>
                  </a:txBody>
                  <a:tcPr marL="121920" marR="121920"/>
                </a:tc>
                <a:tc>
                  <a:txBody>
                    <a:bodyPr/>
                    <a:lstStyle/>
                    <a:p>
                      <a:r>
                        <a:rPr lang="en-US" dirty="0"/>
                        <a:t>200</a:t>
                      </a:r>
                      <a:endParaRPr lang="en-IN" dirty="0"/>
                    </a:p>
                  </a:txBody>
                  <a:tcPr marL="121920" marR="121920"/>
                </a:tc>
                <a:tc>
                  <a:txBody>
                    <a:bodyPr/>
                    <a:lstStyle/>
                    <a:p>
                      <a:r>
                        <a:rPr lang="en-US" dirty="0"/>
                        <a:t>20g</a:t>
                      </a:r>
                      <a:endParaRPr lang="en-IN" dirty="0"/>
                    </a:p>
                  </a:txBody>
                  <a:tcPr marL="121920" marR="121920"/>
                </a:tc>
                <a:extLst>
                  <a:ext uri="{0D108BD9-81ED-4DB2-BD59-A6C34878D82A}">
                    <a16:rowId xmlns:a16="http://schemas.microsoft.com/office/drawing/2014/main" xmlns="" val="3400939652"/>
                  </a:ext>
                </a:extLst>
              </a:tr>
              <a:tr h="370840">
                <a:tc>
                  <a:txBody>
                    <a:bodyPr/>
                    <a:lstStyle/>
                    <a:p>
                      <a:endParaRPr lang="en-IN" dirty="0"/>
                    </a:p>
                  </a:txBody>
                  <a:tcPr marL="121920" marR="121920"/>
                </a:tc>
                <a:tc>
                  <a:txBody>
                    <a:bodyPr/>
                    <a:lstStyle/>
                    <a:p>
                      <a:r>
                        <a:rPr lang="en-US" dirty="0"/>
                        <a:t>300</a:t>
                      </a:r>
                      <a:endParaRPr lang="en-IN" dirty="0"/>
                    </a:p>
                  </a:txBody>
                  <a:tcPr marL="121920" marR="121920"/>
                </a:tc>
                <a:tc>
                  <a:txBody>
                    <a:bodyPr/>
                    <a:lstStyle/>
                    <a:p>
                      <a:r>
                        <a:rPr lang="en-US" dirty="0"/>
                        <a:t>30g</a:t>
                      </a:r>
                      <a:endParaRPr lang="en-IN" dirty="0"/>
                    </a:p>
                  </a:txBody>
                  <a:tcPr marL="121920" marR="121920"/>
                </a:tc>
                <a:extLst>
                  <a:ext uri="{0D108BD9-81ED-4DB2-BD59-A6C34878D82A}">
                    <a16:rowId xmlns:a16="http://schemas.microsoft.com/office/drawing/2014/main" xmlns="" val="3526973278"/>
                  </a:ext>
                </a:extLst>
              </a:tr>
            </a:tbl>
          </a:graphicData>
        </a:graphic>
      </p:graphicFrame>
    </p:spTree>
    <p:extLst>
      <p:ext uri="{BB962C8B-B14F-4D97-AF65-F5344CB8AC3E}">
        <p14:creationId xmlns:p14="http://schemas.microsoft.com/office/powerpoint/2010/main" val="1097226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DE5EA-D931-5C12-B948-8E5E1ABD766E}"/>
              </a:ext>
            </a:extLst>
          </p:cNvPr>
          <p:cNvSpPr>
            <a:spLocks noGrp="1"/>
          </p:cNvSpPr>
          <p:nvPr>
            <p:ph type="title"/>
          </p:nvPr>
        </p:nvSpPr>
        <p:spPr/>
        <p:txBody>
          <a:bodyPr/>
          <a:lstStyle/>
          <a:p>
            <a:r>
              <a:rPr lang="en-IN" dirty="0"/>
              <a:t>What is the need to study polymer?</a:t>
            </a:r>
          </a:p>
        </p:txBody>
      </p:sp>
      <p:sp>
        <p:nvSpPr>
          <p:cNvPr id="3" name="Content Placeholder 2">
            <a:extLst>
              <a:ext uri="{FF2B5EF4-FFF2-40B4-BE49-F238E27FC236}">
                <a16:creationId xmlns:a16="http://schemas.microsoft.com/office/drawing/2014/main" xmlns="" id="{05229439-60EC-041F-D632-988678014DD9}"/>
              </a:ext>
            </a:extLst>
          </p:cNvPr>
          <p:cNvSpPr>
            <a:spLocks noGrp="1"/>
          </p:cNvSpPr>
          <p:nvPr>
            <p:ph idx="1"/>
          </p:nvPr>
        </p:nvSpPr>
        <p:spPr/>
        <p:txBody>
          <a:bodyPr/>
          <a:lstStyle/>
          <a:p>
            <a:pPr>
              <a:lnSpc>
                <a:spcPct val="150000"/>
              </a:lnSpc>
            </a:pPr>
            <a:r>
              <a:rPr lang="en-I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Polymers can be found in a variety of natural and synthetic materials and play a crucial role in our everyday lives.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IN"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Natural polymers (derived from biological sources) like proteins, nucleic acids like DNA and RNA. </a:t>
            </a:r>
          </a:p>
          <a:p>
            <a:pPr>
              <a:lnSpc>
                <a:spcPct val="150000"/>
              </a:lnSpc>
            </a:pPr>
            <a:r>
              <a:rPr lang="en-IN"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Synthetic polymers</a:t>
            </a:r>
            <a:r>
              <a:rPr lang="en-IN" sz="1800" dirty="0">
                <a:solidFill>
                  <a:srgbClr val="374151"/>
                </a:solidFill>
                <a:latin typeface="Times New Roman" panose="02020603050405020304" pitchFamily="18" charset="0"/>
                <a:ea typeface="Calibri" panose="020F0502020204030204" pitchFamily="34" charset="0"/>
                <a:cs typeface="Times New Roman" panose="02020603050405020304" pitchFamily="18" charset="0"/>
              </a:rPr>
              <a:t>: used for numerous applications due to their </a:t>
            </a:r>
            <a:r>
              <a:rPr lang="en-IN"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versatility, durability, and customizable properties. Common synthetic polymers include polyethylene, polypropylene, polyvinyl chloride (PVC), polystyrene, and polyethylene terephthalate (PET). These polymers are used in various industries, including packaging, textiles, construction, automotive, electronics, and more.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015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491B52-1D86-4280-88DF-377EC70687D6}"/>
              </a:ext>
            </a:extLst>
          </p:cNvPr>
          <p:cNvSpPr>
            <a:spLocks noGrp="1"/>
          </p:cNvSpPr>
          <p:nvPr>
            <p:ph type="title"/>
          </p:nvPr>
        </p:nvSpPr>
        <p:spPr/>
        <p:txBody>
          <a:bodyPr/>
          <a:lstStyle/>
          <a:p>
            <a:r>
              <a:rPr lang="en-US" dirty="0"/>
              <a:t>Z-average molecular Weight</a:t>
            </a:r>
            <a:endParaRPr lang="en-IN" dirty="0"/>
          </a:p>
        </p:txBody>
      </p:sp>
      <p:pic>
        <p:nvPicPr>
          <p:cNvPr id="2050" name="Picture 2" descr="Molecular Mass of Polymers - Study Material for IIT JEE | askIITians">
            <a:extLst>
              <a:ext uri="{FF2B5EF4-FFF2-40B4-BE49-F238E27FC236}">
                <a16:creationId xmlns:a16="http://schemas.microsoft.com/office/drawing/2014/main" xmlns="" id="{A89DB81E-90DE-4291-90FE-A754BF5C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65600" y="2922815"/>
            <a:ext cx="3092707" cy="16241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135C93F1-E3F9-4328-BF5B-27F0900B87B6}"/>
              </a:ext>
            </a:extLst>
          </p:cNvPr>
          <p:cNvSpPr txBox="1"/>
          <p:nvPr/>
        </p:nvSpPr>
        <p:spPr>
          <a:xfrm>
            <a:off x="1320800" y="1722486"/>
            <a:ext cx="9753600" cy="646331"/>
          </a:xfrm>
          <a:prstGeom prst="rect">
            <a:avLst/>
          </a:prstGeom>
          <a:noFill/>
        </p:spPr>
        <p:txBody>
          <a:bodyPr wrap="square">
            <a:spAutoFit/>
          </a:bodyPr>
          <a:lstStyle/>
          <a:p>
            <a:r>
              <a:rPr lang="en-IN" sz="1800" dirty="0"/>
              <a:t>Let us consider N1,N2, N3….. be the number of molecules of polymer in a sample solution.</a:t>
            </a:r>
          </a:p>
          <a:p>
            <a:r>
              <a:rPr lang="en-IN" sz="1800" dirty="0"/>
              <a:t>And M1, M2, M3 …be the their molecular weight, then Z-av</a:t>
            </a:r>
            <a:r>
              <a:rPr lang="en-IN" dirty="0"/>
              <a:t>erage molecular weight is given by </a:t>
            </a:r>
            <a:endParaRPr lang="en-IN" sz="1800" dirty="0"/>
          </a:p>
        </p:txBody>
      </p:sp>
    </p:spTree>
    <p:extLst>
      <p:ext uri="{BB962C8B-B14F-4D97-AF65-F5344CB8AC3E}">
        <p14:creationId xmlns:p14="http://schemas.microsoft.com/office/powerpoint/2010/main" val="18841330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rat Molekul Polimer. - ppt video online download">
            <a:extLst>
              <a:ext uri="{FF2B5EF4-FFF2-40B4-BE49-F238E27FC236}">
                <a16:creationId xmlns:a16="http://schemas.microsoft.com/office/drawing/2014/main" xmlns="" id="{35D3379F-F530-4EB8-B471-6CD3ABAB5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21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FB13B2-F648-43D8-A411-C86B05DF3309}"/>
              </a:ext>
            </a:extLst>
          </p:cNvPr>
          <p:cNvSpPr>
            <a:spLocks noGrp="1"/>
          </p:cNvSpPr>
          <p:nvPr>
            <p:ph type="title"/>
          </p:nvPr>
        </p:nvSpPr>
        <p:spPr/>
        <p:txBody>
          <a:bodyPr/>
          <a:lstStyle/>
          <a:p>
            <a:r>
              <a:rPr lang="en-US" dirty="0"/>
              <a:t>Viscosity Average molecular weight</a:t>
            </a:r>
            <a:endParaRPr lang="en-IN" dirty="0"/>
          </a:p>
        </p:txBody>
      </p:sp>
      <p:sp>
        <p:nvSpPr>
          <p:cNvPr id="3" name="Content Placeholder 2">
            <a:extLst>
              <a:ext uri="{FF2B5EF4-FFF2-40B4-BE49-F238E27FC236}">
                <a16:creationId xmlns:a16="http://schemas.microsoft.com/office/drawing/2014/main" xmlns="" id="{D0594F8F-2D4F-42AC-B4E3-D10D04B0518B}"/>
              </a:ext>
            </a:extLst>
          </p:cNvPr>
          <p:cNvSpPr>
            <a:spLocks noGrp="1"/>
          </p:cNvSpPr>
          <p:nvPr>
            <p:ph idx="1"/>
          </p:nvPr>
        </p:nvSpPr>
        <p:spPr>
          <a:xfrm>
            <a:off x="800101" y="1293115"/>
            <a:ext cx="8255399" cy="4833048"/>
          </a:xfrm>
        </p:spPr>
        <p:txBody>
          <a:bodyPr/>
          <a:lstStyle/>
          <a:p>
            <a:r>
              <a:rPr lang="en-US" dirty="0"/>
              <a:t>By Mark Howick Equation</a:t>
            </a:r>
            <a:endParaRPr lang="en-IN" dirty="0"/>
          </a:p>
        </p:txBody>
      </p:sp>
      <p:pic>
        <p:nvPicPr>
          <p:cNvPr id="4" name="Picture 3">
            <a:extLst>
              <a:ext uri="{FF2B5EF4-FFF2-40B4-BE49-F238E27FC236}">
                <a16:creationId xmlns:a16="http://schemas.microsoft.com/office/drawing/2014/main" xmlns="" id="{BCE71A34-EE18-4460-8F7C-E5865CEDA583}"/>
              </a:ext>
            </a:extLst>
          </p:cNvPr>
          <p:cNvPicPr>
            <a:picLocks noChangeAspect="1"/>
          </p:cNvPicPr>
          <p:nvPr/>
        </p:nvPicPr>
        <p:blipFill rotWithShape="1">
          <a:blip r:embed="rId2"/>
          <a:srcRect b="18856"/>
          <a:stretch/>
        </p:blipFill>
        <p:spPr>
          <a:xfrm>
            <a:off x="0" y="1"/>
            <a:ext cx="12192000" cy="5564885"/>
          </a:xfrm>
          <a:prstGeom prst="rect">
            <a:avLst/>
          </a:prstGeom>
        </p:spPr>
      </p:pic>
    </p:spTree>
    <p:extLst>
      <p:ext uri="{BB962C8B-B14F-4D97-AF65-F5344CB8AC3E}">
        <p14:creationId xmlns:p14="http://schemas.microsoft.com/office/powerpoint/2010/main" val="4088185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5B8C02-97F4-4EB1-93F2-15B752CD0FA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BFC58F44-5302-414A-B1B9-C7D25A8491D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0125" y="2488648"/>
            <a:ext cx="6111751" cy="2749069"/>
          </a:xfrm>
          <a:prstGeom prst="rect">
            <a:avLst/>
          </a:prstGeom>
          <a:noFill/>
          <a:ln>
            <a:noFill/>
          </a:ln>
        </p:spPr>
      </p:pic>
    </p:spTree>
    <p:extLst>
      <p:ext uri="{BB962C8B-B14F-4D97-AF65-F5344CB8AC3E}">
        <p14:creationId xmlns:p14="http://schemas.microsoft.com/office/powerpoint/2010/main" val="1839624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FF980A-BF17-4475-A248-FCAD70EAD94B}"/>
              </a:ext>
            </a:extLst>
          </p:cNvPr>
          <p:cNvSpPr>
            <a:spLocks noGrp="1"/>
          </p:cNvSpPr>
          <p:nvPr>
            <p:ph type="title"/>
          </p:nvPr>
        </p:nvSpPr>
        <p:spPr/>
        <p:txBody>
          <a:bodyPr/>
          <a:lstStyle/>
          <a:p>
            <a:r>
              <a:rPr lang="en-US" dirty="0"/>
              <a:t>Compounding of Plastics</a:t>
            </a:r>
            <a:endParaRPr lang="en-IN" dirty="0"/>
          </a:p>
        </p:txBody>
      </p:sp>
      <p:sp>
        <p:nvSpPr>
          <p:cNvPr id="3" name="Content Placeholder 2">
            <a:extLst>
              <a:ext uri="{FF2B5EF4-FFF2-40B4-BE49-F238E27FC236}">
                <a16:creationId xmlns:a16="http://schemas.microsoft.com/office/drawing/2014/main" xmlns="" id="{F9379830-598C-4306-9207-43C46044D29F}"/>
              </a:ext>
            </a:extLst>
          </p:cNvPr>
          <p:cNvSpPr>
            <a:spLocks noGrp="1"/>
          </p:cNvSpPr>
          <p:nvPr>
            <p:ph idx="1"/>
          </p:nvPr>
        </p:nvSpPr>
        <p:spPr/>
        <p:txBody>
          <a:bodyPr/>
          <a:lstStyle/>
          <a:p>
            <a:pPr algn="just"/>
            <a:r>
              <a:rPr lang="en-US" dirty="0"/>
              <a:t>In order to impart certain definite properties to the finished products, resins are compounded with certain other substances. The process is called as compounding of plastics. </a:t>
            </a:r>
            <a:endParaRPr lang="en-IN" dirty="0"/>
          </a:p>
        </p:txBody>
      </p:sp>
    </p:spTree>
    <p:extLst>
      <p:ext uri="{BB962C8B-B14F-4D97-AF65-F5344CB8AC3E}">
        <p14:creationId xmlns:p14="http://schemas.microsoft.com/office/powerpoint/2010/main" val="2495498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DF9FB-3B17-415A-B699-65AAA64CF191}"/>
              </a:ext>
            </a:extLst>
          </p:cNvPr>
          <p:cNvSpPr>
            <a:spLocks noGrp="1"/>
          </p:cNvSpPr>
          <p:nvPr>
            <p:ph type="title"/>
          </p:nvPr>
        </p:nvSpPr>
        <p:spPr/>
        <p:txBody>
          <a:bodyPr/>
          <a:lstStyle/>
          <a:p>
            <a:r>
              <a:rPr lang="en-US" dirty="0"/>
              <a:t>1. Binders or Resins</a:t>
            </a:r>
            <a:endParaRPr lang="en-IN" dirty="0"/>
          </a:p>
        </p:txBody>
      </p:sp>
      <p:sp>
        <p:nvSpPr>
          <p:cNvPr id="3" name="Content Placeholder 2">
            <a:extLst>
              <a:ext uri="{FF2B5EF4-FFF2-40B4-BE49-F238E27FC236}">
                <a16:creationId xmlns:a16="http://schemas.microsoft.com/office/drawing/2014/main" xmlns="" id="{B0BE765F-8096-4990-9C30-6CBFB1BA1424}"/>
              </a:ext>
            </a:extLst>
          </p:cNvPr>
          <p:cNvSpPr>
            <a:spLocks noGrp="1"/>
          </p:cNvSpPr>
          <p:nvPr>
            <p:ph idx="1"/>
          </p:nvPr>
        </p:nvSpPr>
        <p:spPr/>
        <p:txBody>
          <a:bodyPr>
            <a:normAutofit fontScale="85000" lnSpcReduction="10000"/>
          </a:bodyPr>
          <a:lstStyle/>
          <a:p>
            <a:pPr algn="just"/>
            <a:r>
              <a:rPr lang="en-US" dirty="0"/>
              <a:t>The product of polymerization is called resins and this forms the major portion of the body of plastics. </a:t>
            </a:r>
          </a:p>
          <a:p>
            <a:pPr algn="just"/>
            <a:r>
              <a:rPr lang="en-US" dirty="0"/>
              <a:t>It is the binder, which holds the different constituents together. </a:t>
            </a:r>
          </a:p>
          <a:p>
            <a:pPr algn="just"/>
            <a:r>
              <a:rPr lang="en-US" dirty="0"/>
              <a:t>Thermosetting resins are usually, supplied as linear – polymers of comparatively low molecular weight, because at this stage they are fusible and hence, </a:t>
            </a:r>
            <a:r>
              <a:rPr lang="en-US" dirty="0" err="1"/>
              <a:t>mouldable</a:t>
            </a:r>
            <a:r>
              <a:rPr lang="en-US" dirty="0"/>
              <a:t>. </a:t>
            </a:r>
          </a:p>
          <a:p>
            <a:pPr algn="just"/>
            <a:r>
              <a:rPr lang="en-US" dirty="0"/>
              <a:t>The conversion of this fusible form into cross-linked infusible form takes place, during </a:t>
            </a:r>
            <a:r>
              <a:rPr lang="en-US" dirty="0" err="1"/>
              <a:t>moulding</a:t>
            </a:r>
            <a:r>
              <a:rPr lang="en-US" dirty="0"/>
              <a:t> itself, in presence of catalysts etc.</a:t>
            </a:r>
          </a:p>
          <a:p>
            <a:pPr algn="just"/>
            <a:r>
              <a:rPr lang="en-US" dirty="0"/>
              <a:t>A binder may compose of 30-100%.</a:t>
            </a:r>
          </a:p>
          <a:p>
            <a:pPr algn="just"/>
            <a:r>
              <a:rPr lang="en-US" dirty="0"/>
              <a:t>The binders used may be natural or synthetic or cellulose derivatives.</a:t>
            </a:r>
            <a:endParaRPr lang="en-IN" dirty="0"/>
          </a:p>
        </p:txBody>
      </p:sp>
    </p:spTree>
    <p:extLst>
      <p:ext uri="{BB962C8B-B14F-4D97-AF65-F5344CB8AC3E}">
        <p14:creationId xmlns:p14="http://schemas.microsoft.com/office/powerpoint/2010/main" val="883368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4D2982-1EC2-478C-A83A-996DC72B24E4}"/>
              </a:ext>
            </a:extLst>
          </p:cNvPr>
          <p:cNvSpPr>
            <a:spLocks noGrp="1"/>
          </p:cNvSpPr>
          <p:nvPr>
            <p:ph type="title"/>
          </p:nvPr>
        </p:nvSpPr>
        <p:spPr/>
        <p:txBody>
          <a:bodyPr/>
          <a:lstStyle/>
          <a:p>
            <a:r>
              <a:rPr lang="en-US" dirty="0"/>
              <a:t>2. Fillers</a:t>
            </a:r>
            <a:endParaRPr lang="en-IN" dirty="0"/>
          </a:p>
        </p:txBody>
      </p:sp>
      <p:sp>
        <p:nvSpPr>
          <p:cNvPr id="3" name="Content Placeholder 2">
            <a:extLst>
              <a:ext uri="{FF2B5EF4-FFF2-40B4-BE49-F238E27FC236}">
                <a16:creationId xmlns:a16="http://schemas.microsoft.com/office/drawing/2014/main" xmlns="" id="{C6D4E3E0-EFBB-4BFC-901F-881799810C3F}"/>
              </a:ext>
            </a:extLst>
          </p:cNvPr>
          <p:cNvSpPr>
            <a:spLocks noGrp="1"/>
          </p:cNvSpPr>
          <p:nvPr>
            <p:ph idx="1"/>
          </p:nvPr>
        </p:nvSpPr>
        <p:spPr/>
        <p:txBody>
          <a:bodyPr>
            <a:normAutofit fontScale="92500" lnSpcReduction="10000"/>
          </a:bodyPr>
          <a:lstStyle/>
          <a:p>
            <a:r>
              <a:rPr lang="en-US" dirty="0"/>
              <a:t>Fillers are generally added to thermosetting plastics to increase elasticity and crack resistance.</a:t>
            </a:r>
          </a:p>
          <a:p>
            <a:endParaRPr lang="en-US" dirty="0"/>
          </a:p>
          <a:p>
            <a:r>
              <a:rPr lang="en-US" dirty="0"/>
              <a:t>Fillers improve thermal stability, strength, non combustibility, water resistance, electrical insulation properties &amp; external appearance.</a:t>
            </a:r>
          </a:p>
          <a:p>
            <a:endParaRPr lang="en-US" dirty="0"/>
          </a:p>
          <a:p>
            <a:r>
              <a:rPr lang="en-US" dirty="0"/>
              <a:t>E.g.:- Mica(Hardness), cotton(Shock resistance) , carbon(electrical conductivity)  black, graphite, BaSO4 etc. Asbestos ( Heat resistance) </a:t>
            </a:r>
          </a:p>
          <a:p>
            <a:endParaRPr lang="en-IN" dirty="0"/>
          </a:p>
        </p:txBody>
      </p:sp>
    </p:spTree>
    <p:extLst>
      <p:ext uri="{BB962C8B-B14F-4D97-AF65-F5344CB8AC3E}">
        <p14:creationId xmlns:p14="http://schemas.microsoft.com/office/powerpoint/2010/main" val="737909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90629-4E41-4AC7-922C-3A9610A00CD2}"/>
              </a:ext>
            </a:extLst>
          </p:cNvPr>
          <p:cNvSpPr>
            <a:spLocks noGrp="1"/>
          </p:cNvSpPr>
          <p:nvPr>
            <p:ph type="title"/>
          </p:nvPr>
        </p:nvSpPr>
        <p:spPr/>
        <p:txBody>
          <a:bodyPr/>
          <a:lstStyle/>
          <a:p>
            <a:r>
              <a:rPr lang="en-US" dirty="0"/>
              <a:t>3. Plasticizers</a:t>
            </a:r>
            <a:endParaRPr lang="en-IN" dirty="0"/>
          </a:p>
        </p:txBody>
      </p:sp>
      <p:sp>
        <p:nvSpPr>
          <p:cNvPr id="3" name="Content Placeholder 2">
            <a:extLst>
              <a:ext uri="{FF2B5EF4-FFF2-40B4-BE49-F238E27FC236}">
                <a16:creationId xmlns:a16="http://schemas.microsoft.com/office/drawing/2014/main" xmlns="" id="{E3D9A21C-170C-4312-A7D5-849413F551AD}"/>
              </a:ext>
            </a:extLst>
          </p:cNvPr>
          <p:cNvSpPr>
            <a:spLocks noGrp="1"/>
          </p:cNvSpPr>
          <p:nvPr>
            <p:ph idx="1"/>
          </p:nvPr>
        </p:nvSpPr>
        <p:spPr/>
        <p:txBody>
          <a:bodyPr>
            <a:normAutofit/>
          </a:bodyPr>
          <a:lstStyle/>
          <a:p>
            <a:r>
              <a:rPr lang="en-US" dirty="0"/>
              <a:t>Plasticizers are substances added to enhance the plasticity of the material and to reduce the cracking on the surface.</a:t>
            </a:r>
          </a:p>
          <a:p>
            <a:r>
              <a:rPr lang="en-US" dirty="0"/>
              <a:t>Plasticizers are added to the plastics to increase the flexibility &amp; toughness. Plasticizers also increase the flow property of the plastics.</a:t>
            </a:r>
          </a:p>
          <a:p>
            <a:r>
              <a:rPr lang="en-US" dirty="0"/>
              <a:t>Commonly used plasticizers are vegetable oils, camphor, esters of steric, oleic acid, tributyl phosphate, triphenyl phosphate etc. </a:t>
            </a:r>
          </a:p>
          <a:p>
            <a:endParaRPr lang="en-IN" dirty="0"/>
          </a:p>
        </p:txBody>
      </p:sp>
    </p:spTree>
    <p:extLst>
      <p:ext uri="{BB962C8B-B14F-4D97-AF65-F5344CB8AC3E}">
        <p14:creationId xmlns:p14="http://schemas.microsoft.com/office/powerpoint/2010/main" val="33692396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780689-A8AA-4CC6-A2B7-DD3E5A2A601B}"/>
              </a:ext>
            </a:extLst>
          </p:cNvPr>
          <p:cNvSpPr>
            <a:spLocks noGrp="1"/>
          </p:cNvSpPr>
          <p:nvPr>
            <p:ph type="title"/>
          </p:nvPr>
        </p:nvSpPr>
        <p:spPr/>
        <p:txBody>
          <a:bodyPr/>
          <a:lstStyle/>
          <a:p>
            <a:r>
              <a:rPr lang="en-US" dirty="0"/>
              <a:t>4. Dyes and Pigments</a:t>
            </a:r>
            <a:endParaRPr lang="en-IN" dirty="0"/>
          </a:p>
        </p:txBody>
      </p:sp>
      <p:sp>
        <p:nvSpPr>
          <p:cNvPr id="3" name="Content Placeholder 2">
            <a:extLst>
              <a:ext uri="{FF2B5EF4-FFF2-40B4-BE49-F238E27FC236}">
                <a16:creationId xmlns:a16="http://schemas.microsoft.com/office/drawing/2014/main" xmlns="" id="{7916ECFA-0198-4C90-B037-7AF2F2D28691}"/>
              </a:ext>
            </a:extLst>
          </p:cNvPr>
          <p:cNvSpPr>
            <a:spLocks noGrp="1"/>
          </p:cNvSpPr>
          <p:nvPr>
            <p:ph idx="1"/>
          </p:nvPr>
        </p:nvSpPr>
        <p:spPr/>
        <p:txBody>
          <a:bodyPr/>
          <a:lstStyle/>
          <a:p>
            <a:r>
              <a:rPr lang="en-US" dirty="0"/>
              <a:t>These are added to impart the desired </a:t>
            </a:r>
            <a:r>
              <a:rPr lang="en-US" dirty="0" err="1"/>
              <a:t>colour</a:t>
            </a:r>
            <a:r>
              <a:rPr lang="en-US" dirty="0"/>
              <a:t> to the plastics and give decorative effect.</a:t>
            </a:r>
          </a:p>
          <a:p>
            <a:endParaRPr lang="en-US" dirty="0"/>
          </a:p>
          <a:p>
            <a:r>
              <a:rPr lang="en-US" dirty="0"/>
              <a:t>e.g.:-Inorganic Pigments: Lead chromate (yellow), ferro cyanide (blue)</a:t>
            </a:r>
          </a:p>
          <a:p>
            <a:r>
              <a:rPr lang="en-US" dirty="0"/>
              <a:t>Organic Pigments: Alizarin Red, Indigo Dye, Azo dyes.</a:t>
            </a:r>
          </a:p>
          <a:p>
            <a:endParaRPr lang="en-IN" dirty="0"/>
          </a:p>
        </p:txBody>
      </p:sp>
    </p:spTree>
    <p:extLst>
      <p:ext uri="{BB962C8B-B14F-4D97-AF65-F5344CB8AC3E}">
        <p14:creationId xmlns:p14="http://schemas.microsoft.com/office/powerpoint/2010/main" val="2276590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A7F4C6-E0FE-4E95-8C74-714196B9D7EE}"/>
              </a:ext>
            </a:extLst>
          </p:cNvPr>
          <p:cNvSpPr>
            <a:spLocks noGrp="1"/>
          </p:cNvSpPr>
          <p:nvPr>
            <p:ph type="title"/>
          </p:nvPr>
        </p:nvSpPr>
        <p:spPr/>
        <p:txBody>
          <a:bodyPr/>
          <a:lstStyle/>
          <a:p>
            <a:r>
              <a:rPr lang="en-US" dirty="0"/>
              <a:t>5. Lubricants</a:t>
            </a:r>
            <a:endParaRPr lang="en-IN" dirty="0"/>
          </a:p>
        </p:txBody>
      </p:sp>
      <p:sp>
        <p:nvSpPr>
          <p:cNvPr id="3" name="Content Placeholder 2">
            <a:extLst>
              <a:ext uri="{FF2B5EF4-FFF2-40B4-BE49-F238E27FC236}">
                <a16:creationId xmlns:a16="http://schemas.microsoft.com/office/drawing/2014/main" xmlns="" id="{C3822ABA-A90A-4EA1-B03C-B121BBB46E9F}"/>
              </a:ext>
            </a:extLst>
          </p:cNvPr>
          <p:cNvSpPr>
            <a:spLocks noGrp="1"/>
          </p:cNvSpPr>
          <p:nvPr>
            <p:ph idx="1"/>
          </p:nvPr>
        </p:nvSpPr>
        <p:spPr/>
        <p:txBody>
          <a:bodyPr/>
          <a:lstStyle/>
          <a:p>
            <a:r>
              <a:rPr lang="en-US" dirty="0"/>
              <a:t>Includes Oils, waxes and soaps.</a:t>
            </a:r>
          </a:p>
          <a:p>
            <a:r>
              <a:rPr lang="en-US" dirty="0"/>
              <a:t>They help in easy </a:t>
            </a:r>
            <a:r>
              <a:rPr lang="en-US" dirty="0" err="1"/>
              <a:t>moulding</a:t>
            </a:r>
            <a:r>
              <a:rPr lang="en-US" dirty="0"/>
              <a:t> and glossy finish to final product.</a:t>
            </a:r>
          </a:p>
          <a:p>
            <a:r>
              <a:rPr lang="en-US" dirty="0"/>
              <a:t>The lubricant prevent the plastic materials from sticking to the </a:t>
            </a:r>
            <a:r>
              <a:rPr lang="en-US" dirty="0" err="1"/>
              <a:t>mould</a:t>
            </a:r>
            <a:r>
              <a:rPr lang="en-US" dirty="0"/>
              <a:t>.</a:t>
            </a:r>
            <a:endParaRPr lang="en-IN" dirty="0"/>
          </a:p>
        </p:txBody>
      </p:sp>
    </p:spTree>
    <p:extLst>
      <p:ext uri="{BB962C8B-B14F-4D97-AF65-F5344CB8AC3E}">
        <p14:creationId xmlns:p14="http://schemas.microsoft.com/office/powerpoint/2010/main" val="978876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AA813C-2BF8-BC84-79E2-E4F7A0EA982F}"/>
              </a:ext>
            </a:extLst>
          </p:cNvPr>
          <p:cNvSpPr>
            <a:spLocks noGrp="1"/>
          </p:cNvSpPr>
          <p:nvPr>
            <p:ph type="title"/>
          </p:nvPr>
        </p:nvSpPr>
        <p:spPr>
          <a:xfrm>
            <a:off x="1092200" y="2103439"/>
            <a:ext cx="10515600" cy="1325563"/>
          </a:xfrm>
        </p:spPr>
        <p:txBody>
          <a:bodyPr/>
          <a:lstStyle/>
          <a:p>
            <a:pPr algn="ctr"/>
            <a:r>
              <a:rPr lang="en-IN" dirty="0"/>
              <a:t>How we can classify polymer?</a:t>
            </a:r>
          </a:p>
        </p:txBody>
      </p:sp>
    </p:spTree>
    <p:extLst>
      <p:ext uri="{BB962C8B-B14F-4D97-AF65-F5344CB8AC3E}">
        <p14:creationId xmlns:p14="http://schemas.microsoft.com/office/powerpoint/2010/main" val="3370179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63531B-EA46-40F1-98B3-443F0C0A9EF1}"/>
              </a:ext>
            </a:extLst>
          </p:cNvPr>
          <p:cNvSpPr>
            <a:spLocks noGrp="1"/>
          </p:cNvSpPr>
          <p:nvPr>
            <p:ph type="title"/>
          </p:nvPr>
        </p:nvSpPr>
        <p:spPr/>
        <p:txBody>
          <a:bodyPr/>
          <a:lstStyle/>
          <a:p>
            <a:r>
              <a:rPr lang="en-US" dirty="0"/>
              <a:t>6. Catalysts</a:t>
            </a:r>
            <a:endParaRPr lang="en-IN" dirty="0"/>
          </a:p>
        </p:txBody>
      </p:sp>
      <p:sp>
        <p:nvSpPr>
          <p:cNvPr id="3" name="Content Placeholder 2">
            <a:extLst>
              <a:ext uri="{FF2B5EF4-FFF2-40B4-BE49-F238E27FC236}">
                <a16:creationId xmlns:a16="http://schemas.microsoft.com/office/drawing/2014/main" xmlns="" id="{85A32DEA-8D3A-43B5-B139-C63E0582DADD}"/>
              </a:ext>
            </a:extLst>
          </p:cNvPr>
          <p:cNvSpPr>
            <a:spLocks noGrp="1"/>
          </p:cNvSpPr>
          <p:nvPr>
            <p:ph idx="1"/>
          </p:nvPr>
        </p:nvSpPr>
        <p:spPr/>
        <p:txBody>
          <a:bodyPr/>
          <a:lstStyle/>
          <a:p>
            <a:r>
              <a:rPr lang="en-US" dirty="0"/>
              <a:t>They are added to plastics to accelerate polymerizations reaction.</a:t>
            </a:r>
          </a:p>
          <a:p>
            <a:r>
              <a:rPr lang="en-US" smtClean="0"/>
              <a:t>ZnCl2, </a:t>
            </a:r>
            <a:r>
              <a:rPr lang="en-US" dirty="0" err="1"/>
              <a:t>CaO</a:t>
            </a:r>
            <a:r>
              <a:rPr lang="en-US" dirty="0"/>
              <a:t>, ammonia, benzoyl peroxides</a:t>
            </a:r>
          </a:p>
          <a:p>
            <a:endParaRPr lang="en-US" dirty="0"/>
          </a:p>
          <a:p>
            <a:endParaRPr lang="en-IN" dirty="0"/>
          </a:p>
        </p:txBody>
      </p:sp>
    </p:spTree>
    <p:extLst>
      <p:ext uri="{BB962C8B-B14F-4D97-AF65-F5344CB8AC3E}">
        <p14:creationId xmlns:p14="http://schemas.microsoft.com/office/powerpoint/2010/main" val="1581101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7C1F62-046E-4D1A-84BE-768DBF5A9F21}"/>
              </a:ext>
            </a:extLst>
          </p:cNvPr>
          <p:cNvSpPr>
            <a:spLocks noGrp="1"/>
          </p:cNvSpPr>
          <p:nvPr>
            <p:ph type="title"/>
          </p:nvPr>
        </p:nvSpPr>
        <p:spPr/>
        <p:txBody>
          <a:bodyPr>
            <a:normAutofit/>
          </a:bodyPr>
          <a:lstStyle/>
          <a:p>
            <a:r>
              <a:rPr lang="en-US" dirty="0"/>
              <a:t>7. Stabilizers</a:t>
            </a:r>
            <a:endParaRPr lang="en-IN" dirty="0"/>
          </a:p>
        </p:txBody>
      </p:sp>
      <p:sp>
        <p:nvSpPr>
          <p:cNvPr id="3" name="Content Placeholder 2">
            <a:extLst>
              <a:ext uri="{FF2B5EF4-FFF2-40B4-BE49-F238E27FC236}">
                <a16:creationId xmlns:a16="http://schemas.microsoft.com/office/drawing/2014/main" xmlns="" id="{324F9420-8507-49CE-BEC2-30FAB2260E58}"/>
              </a:ext>
            </a:extLst>
          </p:cNvPr>
          <p:cNvSpPr>
            <a:spLocks noGrp="1"/>
          </p:cNvSpPr>
          <p:nvPr>
            <p:ph idx="1"/>
          </p:nvPr>
        </p:nvSpPr>
        <p:spPr/>
        <p:txBody>
          <a:bodyPr>
            <a:normAutofit/>
          </a:bodyPr>
          <a:lstStyle/>
          <a:p>
            <a:r>
              <a:rPr lang="en-US" dirty="0"/>
              <a:t>They are added to improve thermal stability during processing. </a:t>
            </a:r>
            <a:r>
              <a:rPr lang="en-US" dirty="0" err="1"/>
              <a:t>Eg.</a:t>
            </a:r>
            <a:r>
              <a:rPr lang="en-US" dirty="0"/>
              <a:t> Polymers of vinyl chloride show a tendency to undergo decomposition at </a:t>
            </a:r>
            <a:r>
              <a:rPr lang="en-US" dirty="0" err="1"/>
              <a:t>moulding</a:t>
            </a:r>
            <a:r>
              <a:rPr lang="en-US" dirty="0"/>
              <a:t> temperatures. So during their </a:t>
            </a:r>
            <a:r>
              <a:rPr lang="en-US" dirty="0" err="1"/>
              <a:t>moulding</a:t>
            </a:r>
            <a:r>
              <a:rPr lang="en-US" dirty="0"/>
              <a:t> heat stabilizers are added.</a:t>
            </a:r>
          </a:p>
          <a:p>
            <a:r>
              <a:rPr lang="en-US" dirty="0" err="1"/>
              <a:t>i</a:t>
            </a:r>
            <a:r>
              <a:rPr lang="en-US" dirty="0"/>
              <a:t>) Opaque </a:t>
            </a:r>
            <a:r>
              <a:rPr lang="en-US" dirty="0" err="1"/>
              <a:t>moulding</a:t>
            </a:r>
            <a:r>
              <a:rPr lang="en-US" dirty="0"/>
              <a:t> stabilizers: Salts of lead, like white lead, lead chromate, red lead, lead silicate etc.</a:t>
            </a:r>
          </a:p>
          <a:p>
            <a:r>
              <a:rPr lang="en-US" dirty="0" err="1"/>
              <a:t>Ii</a:t>
            </a:r>
            <a:r>
              <a:rPr lang="en-US" dirty="0"/>
              <a:t>) Transparent </a:t>
            </a:r>
            <a:r>
              <a:rPr lang="en-US" dirty="0" err="1"/>
              <a:t>Moulding</a:t>
            </a:r>
            <a:r>
              <a:rPr lang="en-US" dirty="0"/>
              <a:t> stabilizers: Stearates of Lead, chromium and barium.</a:t>
            </a:r>
            <a:endParaRPr lang="en-IN" dirty="0"/>
          </a:p>
        </p:txBody>
      </p:sp>
    </p:spTree>
    <p:extLst>
      <p:ext uri="{BB962C8B-B14F-4D97-AF65-F5344CB8AC3E}">
        <p14:creationId xmlns:p14="http://schemas.microsoft.com/office/powerpoint/2010/main" val="3001586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BAE376-4735-4403-82E1-ACCDF7C319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697685F-14EB-4079-A39B-3C392E3F7CAA}"/>
              </a:ext>
            </a:extLst>
          </p:cNvPr>
          <p:cNvSpPr>
            <a:spLocks noGrp="1"/>
          </p:cNvSpPr>
          <p:nvPr>
            <p:ph idx="1"/>
          </p:nvPr>
        </p:nvSpPr>
        <p:spPr/>
        <p:txBody>
          <a:bodyPr/>
          <a:lstStyle/>
          <a:p>
            <a:r>
              <a:rPr lang="en-US" dirty="0"/>
              <a:t>In addition small quantitates of antioxidants, antiseptics, fungicides, flame retardants etc. are added as ingredient of plastics. </a:t>
            </a:r>
            <a:endParaRPr lang="en-IN" dirty="0"/>
          </a:p>
        </p:txBody>
      </p:sp>
    </p:spTree>
    <p:extLst>
      <p:ext uri="{BB962C8B-B14F-4D97-AF65-F5344CB8AC3E}">
        <p14:creationId xmlns:p14="http://schemas.microsoft.com/office/powerpoint/2010/main" val="20905780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F73B70FE-DAE1-7C9B-09B4-56E901EB9AA5}"/>
              </a:ext>
            </a:extLst>
          </p:cNvPr>
          <p:cNvSpPr>
            <a:spLocks noGrp="1" noChangeArrowheads="1"/>
          </p:cNvSpPr>
          <p:nvPr>
            <p:ph type="title"/>
          </p:nvPr>
        </p:nvSpPr>
        <p:spPr>
          <a:xfrm>
            <a:off x="3003861" y="531541"/>
            <a:ext cx="6562492" cy="1143000"/>
          </a:xfrm>
        </p:spPr>
        <p:txBody>
          <a:bodyPr/>
          <a:lstStyle/>
          <a:p>
            <a:pPr marL="571500" indent="-571500" eaLnBrk="1" hangingPunct="1">
              <a:buFont typeface="Wingdings" panose="05000000000000000000" pitchFamily="2" charset="2"/>
              <a:buChar char="ü"/>
            </a:pPr>
            <a:r>
              <a:rPr lang="en-GB" altLang="en-US" dirty="0">
                <a:latin typeface="Times New Roman" panose="02020603050405020304" pitchFamily="18" charset="0"/>
                <a:cs typeface="Times New Roman" panose="02020603050405020304" pitchFamily="18" charset="0"/>
              </a:rPr>
              <a:t>Learning Outcome</a:t>
            </a:r>
          </a:p>
        </p:txBody>
      </p:sp>
      <p:sp>
        <p:nvSpPr>
          <p:cNvPr id="4" name="TextBox 3">
            <a:extLst>
              <a:ext uri="{FF2B5EF4-FFF2-40B4-BE49-F238E27FC236}">
                <a16:creationId xmlns:a16="http://schemas.microsoft.com/office/drawing/2014/main" xmlns="" id="{CD76C87C-2C5A-2759-2585-259475D2AD92}"/>
              </a:ext>
            </a:extLst>
          </p:cNvPr>
          <p:cNvSpPr txBox="1"/>
          <p:nvPr/>
        </p:nvSpPr>
        <p:spPr>
          <a:xfrm>
            <a:off x="2545267" y="2174477"/>
            <a:ext cx="7479680" cy="2169825"/>
          </a:xfrm>
          <a:prstGeom prst="rect">
            <a:avLst/>
          </a:prstGeom>
          <a:noFill/>
        </p:spPr>
        <p:txBody>
          <a:bodyPr wrap="square">
            <a:spAutoFit/>
          </a:bodyPr>
          <a:lstStyle/>
          <a:p>
            <a:pPr marL="609600" indent="-609600" eaLnBrk="1" hangingPunct="1">
              <a:lnSpc>
                <a:spcPct val="150000"/>
              </a:lnSpc>
              <a:buFont typeface="+mj-lt"/>
              <a:buAutoNum type="arabicPeriod"/>
            </a:pPr>
            <a:r>
              <a:rPr lang="en-US" altLang="en-US" sz="1800" dirty="0">
                <a:latin typeface="Times New Roman" panose="02020603050405020304" pitchFamily="18" charset="0"/>
                <a:cs typeface="Times New Roman" panose="02020603050405020304" pitchFamily="18" charset="0"/>
              </a:rPr>
              <a:t>Assign  the stereochemistry  of a polymer structure – (Atactic, Isotactic </a:t>
            </a:r>
            <a:r>
              <a:rPr lang="en-US" altLang="en-US" sz="1800" dirty="0" err="1">
                <a:latin typeface="Times New Roman" panose="02020603050405020304" pitchFamily="18" charset="0"/>
                <a:cs typeface="Times New Roman" panose="02020603050405020304" pitchFamily="18" charset="0"/>
              </a:rPr>
              <a:t>etc</a:t>
            </a:r>
            <a:r>
              <a:rPr lang="en-US" altLang="en-US" sz="1800" dirty="0">
                <a:latin typeface="Times New Roman" panose="02020603050405020304" pitchFamily="18" charset="0"/>
                <a:cs typeface="Times New Roman" panose="02020603050405020304" pitchFamily="18" charset="0"/>
              </a:rPr>
              <a:t>)</a:t>
            </a:r>
            <a:endParaRPr lang="en-GB" altLang="en-US" sz="1800" dirty="0">
              <a:latin typeface="Times New Roman" panose="02020603050405020304" pitchFamily="18" charset="0"/>
              <a:cs typeface="Times New Roman" panose="02020603050405020304" pitchFamily="18" charset="0"/>
            </a:endParaRPr>
          </a:p>
          <a:p>
            <a:pPr marL="609600" indent="-609600" eaLnBrk="1" hangingPunct="1">
              <a:lnSpc>
                <a:spcPct val="150000"/>
              </a:lnSpc>
              <a:buFont typeface="+mj-lt"/>
              <a:buAutoNum type="arabicPeriod"/>
            </a:pPr>
            <a:r>
              <a:rPr lang="en-GB" altLang="en-US" sz="1800" dirty="0">
                <a:latin typeface="Times New Roman" panose="02020603050405020304" pitchFamily="18" charset="0"/>
                <a:cs typeface="Times New Roman" panose="02020603050405020304" pitchFamily="18" charset="0"/>
              </a:rPr>
              <a:t>Assign compositional features-     homo, copolymer etc</a:t>
            </a:r>
          </a:p>
          <a:p>
            <a:pPr marL="609600" indent="-609600" eaLnBrk="1" hangingPunct="1">
              <a:lnSpc>
                <a:spcPct val="150000"/>
              </a:lnSpc>
              <a:buFont typeface="+mj-lt"/>
              <a:buAutoNum type="arabicPeriod"/>
            </a:pPr>
            <a:r>
              <a:rPr lang="en-GB" altLang="en-US" sz="1800" dirty="0">
                <a:latin typeface="Times New Roman" panose="02020603050405020304" pitchFamily="18" charset="0"/>
                <a:cs typeface="Times New Roman" panose="02020603050405020304" pitchFamily="18" charset="0"/>
              </a:rPr>
              <a:t>Assign  chain architecture-          linear, branched, dendrimer</a:t>
            </a:r>
          </a:p>
          <a:p>
            <a:pPr marL="609600" indent="-609600" eaLnBrk="1" hangingPunct="1">
              <a:lnSpc>
                <a:spcPct val="150000"/>
              </a:lnSpc>
              <a:buFont typeface="+mj-lt"/>
              <a:buAutoNum type="arabicPeriod"/>
            </a:pPr>
            <a:r>
              <a:rPr lang="en-GB" altLang="en-US" dirty="0">
                <a:latin typeface="Times New Roman" panose="02020603050405020304" pitchFamily="18" charset="0"/>
                <a:cs typeface="Times New Roman" panose="02020603050405020304" pitchFamily="18" charset="0"/>
              </a:rPr>
              <a:t>Identify type of polymerisation – (Polypropylene, Polyamide)</a:t>
            </a:r>
            <a:endParaRPr lang="en-GB"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959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2139" y="2278504"/>
            <a:ext cx="3392147" cy="369332"/>
          </a:xfrm>
          <a:prstGeom prst="rect">
            <a:avLst/>
          </a:prstGeom>
          <a:noFill/>
        </p:spPr>
        <p:txBody>
          <a:bodyPr wrap="none" rtlCol="0">
            <a:spAutoFit/>
          </a:bodyPr>
          <a:lstStyle/>
          <a:p>
            <a:r>
              <a:rPr lang="en-US" b="1" dirty="0" smtClean="0"/>
              <a:t>Industrial Application of Polymer</a:t>
            </a:r>
            <a:r>
              <a:rPr lang="en-US" dirty="0" smtClean="0"/>
              <a:t>:</a:t>
            </a:r>
            <a:endParaRPr lang="en-IN" dirty="0"/>
          </a:p>
        </p:txBody>
      </p:sp>
    </p:spTree>
    <p:extLst>
      <p:ext uri="{BB962C8B-B14F-4D97-AF65-F5344CB8AC3E}">
        <p14:creationId xmlns:p14="http://schemas.microsoft.com/office/powerpoint/2010/main" val="39519918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6F73024-DA95-EFCA-0131-6CD012A59E5F}"/>
              </a:ext>
            </a:extLst>
          </p:cNvPr>
          <p:cNvPicPr>
            <a:picLocks noChangeAspect="1"/>
          </p:cNvPicPr>
          <p:nvPr/>
        </p:nvPicPr>
        <p:blipFill rotWithShape="1">
          <a:blip r:embed="rId2">
            <a:extLst>
              <a:ext uri="{28A0092B-C50C-407E-A947-70E740481C1C}">
                <a14:useLocalDpi xmlns:a14="http://schemas.microsoft.com/office/drawing/2010/main" val="0"/>
              </a:ext>
            </a:extLst>
          </a:blip>
          <a:srcRect l="23607" t="17193" r="30459" b="12880"/>
          <a:stretch/>
        </p:blipFill>
        <p:spPr>
          <a:xfrm>
            <a:off x="160395" y="990601"/>
            <a:ext cx="5385967" cy="4445174"/>
          </a:xfrm>
          <a:prstGeom prst="rect">
            <a:avLst/>
          </a:prstGeom>
          <a:ln>
            <a:solidFill>
              <a:schemeClr val="tx2"/>
            </a:solidFill>
          </a:ln>
        </p:spPr>
      </p:pic>
      <p:pic>
        <p:nvPicPr>
          <p:cNvPr id="3" name="Picture 2">
            <a:extLst>
              <a:ext uri="{FF2B5EF4-FFF2-40B4-BE49-F238E27FC236}">
                <a16:creationId xmlns:a16="http://schemas.microsoft.com/office/drawing/2014/main" xmlns="" id="{636706E4-A4DB-EDC8-759D-CB9EC4DBB7AA}"/>
              </a:ext>
            </a:extLst>
          </p:cNvPr>
          <p:cNvPicPr>
            <a:picLocks noChangeAspect="1"/>
          </p:cNvPicPr>
          <p:nvPr/>
        </p:nvPicPr>
        <p:blipFill rotWithShape="1">
          <a:blip r:embed="rId3">
            <a:extLst>
              <a:ext uri="{28A0092B-C50C-407E-A947-70E740481C1C}">
                <a14:useLocalDpi xmlns:a14="http://schemas.microsoft.com/office/drawing/2010/main" val="0"/>
              </a:ext>
            </a:extLst>
          </a:blip>
          <a:srcRect l="24283" t="17830" r="24755" b="13537"/>
          <a:stretch/>
        </p:blipFill>
        <p:spPr>
          <a:xfrm>
            <a:off x="6109234" y="990601"/>
            <a:ext cx="5867909" cy="4445174"/>
          </a:xfrm>
          <a:prstGeom prst="rect">
            <a:avLst/>
          </a:prstGeom>
          <a:ln>
            <a:solidFill>
              <a:schemeClr val="tx1"/>
            </a:solidFill>
          </a:ln>
        </p:spPr>
      </p:pic>
    </p:spTree>
    <p:extLst>
      <p:ext uri="{BB962C8B-B14F-4D97-AF65-F5344CB8AC3E}">
        <p14:creationId xmlns:p14="http://schemas.microsoft.com/office/powerpoint/2010/main" val="25802634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7F6A381-296B-943D-98BA-9C3026E0DC34}"/>
              </a:ext>
            </a:extLst>
          </p:cNvPr>
          <p:cNvPicPr>
            <a:picLocks noChangeAspect="1"/>
          </p:cNvPicPr>
          <p:nvPr/>
        </p:nvPicPr>
        <p:blipFill rotWithShape="1">
          <a:blip r:embed="rId2">
            <a:extLst>
              <a:ext uri="{28A0092B-C50C-407E-A947-70E740481C1C}">
                <a14:useLocalDpi xmlns:a14="http://schemas.microsoft.com/office/drawing/2010/main" val="0"/>
              </a:ext>
            </a:extLst>
          </a:blip>
          <a:srcRect l="14503" t="17154" r="29555" b="35196"/>
          <a:stretch/>
        </p:blipFill>
        <p:spPr>
          <a:xfrm>
            <a:off x="719528" y="869431"/>
            <a:ext cx="9863528" cy="4725823"/>
          </a:xfrm>
          <a:prstGeom prst="rect">
            <a:avLst/>
          </a:prstGeom>
        </p:spPr>
      </p:pic>
    </p:spTree>
    <p:extLst>
      <p:ext uri="{BB962C8B-B14F-4D97-AF65-F5344CB8AC3E}">
        <p14:creationId xmlns:p14="http://schemas.microsoft.com/office/powerpoint/2010/main" val="3786167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3FD31C7-4F6B-2DC7-5825-938E8A9E843E}"/>
              </a:ext>
            </a:extLst>
          </p:cNvPr>
          <p:cNvPicPr>
            <a:picLocks noChangeAspect="1"/>
          </p:cNvPicPr>
          <p:nvPr/>
        </p:nvPicPr>
        <p:blipFill rotWithShape="1">
          <a:blip r:embed="rId2">
            <a:extLst>
              <a:ext uri="{28A0092B-C50C-407E-A947-70E740481C1C}">
                <a14:useLocalDpi xmlns:a14="http://schemas.microsoft.com/office/drawing/2010/main" val="0"/>
              </a:ext>
            </a:extLst>
          </a:blip>
          <a:srcRect l="14754" t="17486" r="51188" b="14754"/>
          <a:stretch/>
        </p:blipFill>
        <p:spPr>
          <a:xfrm>
            <a:off x="1" y="629586"/>
            <a:ext cx="4751881" cy="5317990"/>
          </a:xfrm>
          <a:prstGeom prst="rect">
            <a:avLst/>
          </a:prstGeom>
        </p:spPr>
      </p:pic>
      <p:pic>
        <p:nvPicPr>
          <p:cNvPr id="3" name="Picture 2">
            <a:extLst>
              <a:ext uri="{FF2B5EF4-FFF2-40B4-BE49-F238E27FC236}">
                <a16:creationId xmlns:a16="http://schemas.microsoft.com/office/drawing/2014/main" xmlns="" id="{6D37FD5E-5A2F-8550-AACC-0434C78E706E}"/>
              </a:ext>
            </a:extLst>
          </p:cNvPr>
          <p:cNvPicPr>
            <a:picLocks noChangeAspect="1"/>
          </p:cNvPicPr>
          <p:nvPr/>
        </p:nvPicPr>
        <p:blipFill rotWithShape="1">
          <a:blip r:embed="rId3">
            <a:extLst>
              <a:ext uri="{28A0092B-C50C-407E-A947-70E740481C1C}">
                <a14:useLocalDpi xmlns:a14="http://schemas.microsoft.com/office/drawing/2010/main" val="0"/>
              </a:ext>
            </a:extLst>
          </a:blip>
          <a:srcRect l="14632" t="36192" r="30286" b="22059"/>
          <a:stretch/>
        </p:blipFill>
        <p:spPr>
          <a:xfrm>
            <a:off x="4437089" y="2261754"/>
            <a:ext cx="7458089" cy="3179676"/>
          </a:xfrm>
          <a:prstGeom prst="rect">
            <a:avLst/>
          </a:prstGeom>
        </p:spPr>
      </p:pic>
    </p:spTree>
    <p:extLst>
      <p:ext uri="{BB962C8B-B14F-4D97-AF65-F5344CB8AC3E}">
        <p14:creationId xmlns:p14="http://schemas.microsoft.com/office/powerpoint/2010/main" val="452899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8439997-C727-7DF3-BDE1-88BE7874EBB0}"/>
              </a:ext>
            </a:extLst>
          </p:cNvPr>
          <p:cNvPicPr>
            <a:picLocks noChangeAspect="1"/>
          </p:cNvPicPr>
          <p:nvPr/>
        </p:nvPicPr>
        <p:blipFill rotWithShape="1">
          <a:blip r:embed="rId2">
            <a:extLst>
              <a:ext uri="{28A0092B-C50C-407E-A947-70E740481C1C}">
                <a14:useLocalDpi xmlns:a14="http://schemas.microsoft.com/office/drawing/2010/main" val="0"/>
              </a:ext>
            </a:extLst>
          </a:blip>
          <a:srcRect l="21638" t="31074" r="26231" b="16596"/>
          <a:stretch/>
        </p:blipFill>
        <p:spPr>
          <a:xfrm>
            <a:off x="194872" y="1948718"/>
            <a:ext cx="4513248" cy="3552669"/>
          </a:xfrm>
          <a:prstGeom prst="rect">
            <a:avLst/>
          </a:prstGeom>
        </p:spPr>
      </p:pic>
      <p:pic>
        <p:nvPicPr>
          <p:cNvPr id="3" name="Picture 2">
            <a:extLst>
              <a:ext uri="{FF2B5EF4-FFF2-40B4-BE49-F238E27FC236}">
                <a16:creationId xmlns:a16="http://schemas.microsoft.com/office/drawing/2014/main" xmlns="" id="{B911F1FD-9ACB-0368-91D3-E703CD71A9EA}"/>
              </a:ext>
            </a:extLst>
          </p:cNvPr>
          <p:cNvPicPr>
            <a:picLocks noChangeAspect="1"/>
          </p:cNvPicPr>
          <p:nvPr/>
        </p:nvPicPr>
        <p:blipFill rotWithShape="1">
          <a:blip r:embed="rId3">
            <a:extLst>
              <a:ext uri="{28A0092B-C50C-407E-A947-70E740481C1C}">
                <a14:useLocalDpi xmlns:a14="http://schemas.microsoft.com/office/drawing/2010/main" val="0"/>
              </a:ext>
            </a:extLst>
          </a:blip>
          <a:srcRect l="15492" t="36285" r="30533" b="30929"/>
          <a:stretch/>
        </p:blipFill>
        <p:spPr>
          <a:xfrm>
            <a:off x="5176605" y="2998026"/>
            <a:ext cx="6931671" cy="2668256"/>
          </a:xfrm>
          <a:prstGeom prst="rect">
            <a:avLst/>
          </a:prstGeom>
        </p:spPr>
      </p:pic>
      <p:sp>
        <p:nvSpPr>
          <p:cNvPr id="4" name="TextBox 3"/>
          <p:cNvSpPr txBox="1"/>
          <p:nvPr/>
        </p:nvSpPr>
        <p:spPr>
          <a:xfrm>
            <a:off x="449706" y="621216"/>
            <a:ext cx="2561599" cy="646331"/>
          </a:xfrm>
          <a:prstGeom prst="rect">
            <a:avLst/>
          </a:prstGeom>
          <a:noFill/>
        </p:spPr>
        <p:txBody>
          <a:bodyPr wrap="none" rtlCol="0">
            <a:spAutoFit/>
          </a:bodyPr>
          <a:lstStyle/>
          <a:p>
            <a:r>
              <a:rPr lang="en-US" sz="3600" b="1" dirty="0" smtClean="0">
                <a:solidFill>
                  <a:schemeClr val="accent6"/>
                </a:solidFill>
                <a:latin typeface="Times New Roman" panose="02020603050405020304" pitchFamily="18" charset="0"/>
                <a:cs typeface="Times New Roman" panose="02020603050405020304" pitchFamily="18" charset="0"/>
              </a:rPr>
              <a:t>Polystyrene</a:t>
            </a:r>
            <a:r>
              <a:rPr lang="en-US" b="1" dirty="0" smtClean="0">
                <a:solidFill>
                  <a:schemeClr val="accent6"/>
                </a:solidFill>
                <a:latin typeface="Times New Roman" panose="02020603050405020304" pitchFamily="18" charset="0"/>
                <a:cs typeface="Times New Roman" panose="02020603050405020304" pitchFamily="18" charset="0"/>
              </a:rPr>
              <a:t>:</a:t>
            </a:r>
            <a:endParaRPr lang="en-IN" b="1" dirty="0">
              <a:solidFill>
                <a:schemeClr val="accent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176197" y="760987"/>
            <a:ext cx="8164643" cy="461665"/>
          </a:xfrm>
          <a:prstGeom prst="rect">
            <a:avLst/>
          </a:prstGeom>
          <a:noFill/>
        </p:spPr>
        <p:txBody>
          <a:bodyPr wrap="square" rtlCol="0">
            <a:spAutoFit/>
          </a:bodyPr>
          <a:lstStyle/>
          <a:p>
            <a:r>
              <a:rPr lang="en-US" sz="2400" dirty="0" smtClean="0">
                <a:cs typeface="Times New Roman" panose="02020603050405020304" pitchFamily="18" charset="0"/>
              </a:rPr>
              <a:t>Amorphous and Transparent, Addition Polymer </a:t>
            </a:r>
            <a:endParaRPr lang="en-IN" sz="2400" dirty="0">
              <a:cs typeface="Times New Roman" panose="02020603050405020304" pitchFamily="18" charset="0"/>
            </a:endParaRPr>
          </a:p>
        </p:txBody>
      </p:sp>
    </p:spTree>
    <p:extLst>
      <p:ext uri="{BB962C8B-B14F-4D97-AF65-F5344CB8AC3E}">
        <p14:creationId xmlns:p14="http://schemas.microsoft.com/office/powerpoint/2010/main" val="3737960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383" t="26434" r="33754" b="19262"/>
          <a:stretch/>
        </p:blipFill>
        <p:spPr bwMode="auto">
          <a:xfrm>
            <a:off x="164894" y="1828800"/>
            <a:ext cx="5186596" cy="3972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97256" y="351234"/>
            <a:ext cx="3685001" cy="584775"/>
          </a:xfrm>
          <a:prstGeom prst="rect">
            <a:avLst/>
          </a:prstGeom>
        </p:spPr>
        <p:txBody>
          <a:bodyPr wrap="square">
            <a:spAutoFit/>
          </a:bodyPr>
          <a:lstStyle/>
          <a:p>
            <a:pPr algn="just"/>
            <a:r>
              <a:rPr lang="en-US" sz="3200" b="1" cap="all" dirty="0" smtClean="0">
                <a:solidFill>
                  <a:schemeClr val="accent6"/>
                </a:solidFill>
                <a:latin typeface="Times New Roman" panose="02020603050405020304" pitchFamily="18" charset="0"/>
                <a:cs typeface="Times New Roman" panose="02020603050405020304" pitchFamily="18" charset="0"/>
              </a:rPr>
              <a:t>POLYBUTENE:</a:t>
            </a:r>
            <a:endParaRPr lang="en-US" sz="3200" b="1" cap="all" dirty="0">
              <a:solidFill>
                <a:schemeClr val="accent6"/>
              </a:solidFill>
              <a:latin typeface="Times New Roman" panose="02020603050405020304" pitchFamily="18" charset="0"/>
              <a:cs typeface="Times New Roman" panose="02020603050405020304" pitchFamily="18" charset="0"/>
            </a:endParaRPr>
          </a:p>
        </p:txBody>
      </p:sp>
      <p:sp>
        <p:nvSpPr>
          <p:cNvPr id="3" name="Rectangle 2"/>
          <p:cNvSpPr/>
          <p:nvPr/>
        </p:nvSpPr>
        <p:spPr>
          <a:xfrm>
            <a:off x="5596328" y="1793401"/>
            <a:ext cx="6096000" cy="3970318"/>
          </a:xfrm>
          <a:prstGeom prst="rect">
            <a:avLst/>
          </a:prstGeom>
        </p:spPr>
        <p:txBody>
          <a:bodyPr>
            <a:spAutoFit/>
          </a:bodyPr>
          <a:lstStyle/>
          <a:p>
            <a:pPr marL="285750" indent="-285750" algn="just">
              <a:buFont typeface="Wingdings" panose="05000000000000000000" pitchFamily="2" charset="2"/>
              <a:buChar char="Ø"/>
            </a:pPr>
            <a:r>
              <a:rPr lang="en-US" dirty="0" err="1">
                <a:solidFill>
                  <a:srgbClr val="000000"/>
                </a:solidFill>
                <a:latin typeface="Helvetica" panose="020B0604020202020204" pitchFamily="34" charset="0"/>
              </a:rPr>
              <a:t>Polybutenes</a:t>
            </a:r>
            <a:r>
              <a:rPr lang="en-US" dirty="0">
                <a:solidFill>
                  <a:srgbClr val="000000"/>
                </a:solidFill>
                <a:latin typeface="Helvetica" panose="020B0604020202020204" pitchFamily="34" charset="0"/>
              </a:rPr>
              <a:t> are used in lubricants, adhesives, sealants, coatings, rubber, oils, liquids, packaging films and a whole host of other applications. </a:t>
            </a:r>
          </a:p>
          <a:p>
            <a:pPr marL="285750" indent="-285750" algn="just">
              <a:buFont typeface="Wingdings" panose="05000000000000000000" pitchFamily="2" charset="2"/>
              <a:buChar char="Ø"/>
            </a:pPr>
            <a:endParaRPr lang="en-US" dirty="0">
              <a:solidFill>
                <a:srgbClr val="000000"/>
              </a:solidFill>
              <a:latin typeface="Helvetica" panose="020B0604020202020204" pitchFamily="34" charset="0"/>
            </a:endParaRPr>
          </a:p>
          <a:p>
            <a:pPr marL="285750" indent="-285750" algn="just">
              <a:buFont typeface="Wingdings" panose="05000000000000000000" pitchFamily="2" charset="2"/>
              <a:buChar char="Ø"/>
            </a:pPr>
            <a:r>
              <a:rPr lang="en-US" dirty="0">
                <a:solidFill>
                  <a:srgbClr val="000000"/>
                </a:solidFill>
                <a:latin typeface="Helvetica" panose="020B0604020202020204" pitchFamily="34" charset="0"/>
              </a:rPr>
              <a:t>Liquid </a:t>
            </a:r>
            <a:r>
              <a:rPr lang="en-US" dirty="0" err="1">
                <a:solidFill>
                  <a:srgbClr val="000000"/>
                </a:solidFill>
                <a:latin typeface="Helvetica" panose="020B0604020202020204" pitchFamily="34" charset="0"/>
              </a:rPr>
              <a:t>polybutene</a:t>
            </a:r>
            <a:r>
              <a:rPr lang="en-US" dirty="0">
                <a:solidFill>
                  <a:srgbClr val="000000"/>
                </a:solidFill>
                <a:latin typeface="Helvetica" panose="020B0604020202020204" pitchFamily="34" charset="0"/>
              </a:rPr>
              <a:t> is also used as a thinner in the manufacture of many hot-melt adhesives (otherwise known as hot glue) at a specific melting point. </a:t>
            </a:r>
          </a:p>
          <a:p>
            <a:pPr marL="285750" indent="-285750" algn="just">
              <a:buFont typeface="Wingdings" panose="05000000000000000000" pitchFamily="2" charset="2"/>
              <a:buChar char="Ø"/>
            </a:pPr>
            <a:endParaRPr lang="en-US" dirty="0">
              <a:solidFill>
                <a:srgbClr val="000000"/>
              </a:solidFill>
              <a:latin typeface="Helvetica" panose="020B0604020202020204" pitchFamily="34" charset="0"/>
            </a:endParaRPr>
          </a:p>
          <a:p>
            <a:pPr marL="285750" indent="-285750" algn="just">
              <a:buFont typeface="Wingdings" panose="05000000000000000000" pitchFamily="2" charset="2"/>
              <a:buChar char="Ø"/>
            </a:pPr>
            <a:r>
              <a:rPr lang="en-US" dirty="0">
                <a:solidFill>
                  <a:srgbClr val="000000"/>
                </a:solidFill>
                <a:latin typeface="Helvetica" panose="020B0604020202020204" pitchFamily="34" charset="0"/>
              </a:rPr>
              <a:t>In addition, it acts as a processing aid when added to sealants. </a:t>
            </a:r>
          </a:p>
          <a:p>
            <a:pPr marL="285750" indent="-285750" algn="just">
              <a:buFont typeface="Wingdings" panose="05000000000000000000" pitchFamily="2" charset="2"/>
              <a:buChar char="Ø"/>
            </a:pPr>
            <a:endParaRPr lang="en-US" dirty="0">
              <a:solidFill>
                <a:srgbClr val="000000"/>
              </a:solidFill>
              <a:latin typeface="Helvetica" panose="020B0604020202020204" pitchFamily="34" charset="0"/>
            </a:endParaRPr>
          </a:p>
          <a:p>
            <a:pPr marL="285750" indent="-285750" algn="just">
              <a:buFont typeface="Wingdings" panose="05000000000000000000" pitchFamily="2" charset="2"/>
              <a:buChar char="Ø"/>
            </a:pPr>
            <a:r>
              <a:rPr lang="en-US" dirty="0" err="1">
                <a:solidFill>
                  <a:srgbClr val="000000"/>
                </a:solidFill>
                <a:latin typeface="Helvetica" panose="020B0604020202020204" pitchFamily="34" charset="0"/>
              </a:rPr>
              <a:t>Polybutene</a:t>
            </a:r>
            <a:r>
              <a:rPr lang="en-US" dirty="0">
                <a:solidFill>
                  <a:srgbClr val="000000"/>
                </a:solidFill>
                <a:latin typeface="Helvetica" panose="020B0604020202020204" pitchFamily="34" charset="0"/>
              </a:rPr>
              <a:t> is able to enhance the adhesive properties and flexibility of glues and sealants and is often used in conjunction with resins in such applications.</a:t>
            </a:r>
            <a:endParaRPr lang="en-IN" dirty="0"/>
          </a:p>
        </p:txBody>
      </p:sp>
    </p:spTree>
    <p:extLst>
      <p:ext uri="{BB962C8B-B14F-4D97-AF65-F5344CB8AC3E}">
        <p14:creationId xmlns:p14="http://schemas.microsoft.com/office/powerpoint/2010/main" val="395039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914400"/>
            <a:ext cx="103770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772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DF] An investigation of the best practices for implementing a polyethylene  terephthalate (PET) single-use non-alcoholic beverage container  deposit-refund system in Ontario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193" y="76201"/>
            <a:ext cx="10772255" cy="642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12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92" y="1457222"/>
            <a:ext cx="4231577" cy="308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3207" y="486385"/>
            <a:ext cx="5170070" cy="584775"/>
          </a:xfrm>
          <a:prstGeom prst="rect">
            <a:avLst/>
          </a:prstGeom>
        </p:spPr>
        <p:txBody>
          <a:bodyPr wrap="none">
            <a:spAutoFit/>
          </a:bodyPr>
          <a:lstStyle/>
          <a:p>
            <a:pPr marL="457200" indent="-457200">
              <a:buFont typeface="Wingdings" panose="05000000000000000000" pitchFamily="2" charset="2"/>
              <a:buChar char="Ø"/>
            </a:pPr>
            <a:r>
              <a:rPr lang="en-IN" sz="3200" dirty="0" smtClean="0">
                <a:solidFill>
                  <a:schemeClr val="accent6"/>
                </a:solidFill>
              </a:rPr>
              <a:t>Polyethylene </a:t>
            </a:r>
            <a:r>
              <a:rPr lang="en-IN" sz="3200" dirty="0">
                <a:solidFill>
                  <a:schemeClr val="accent6"/>
                </a:solidFill>
              </a:rPr>
              <a:t>terephthalate</a:t>
            </a:r>
          </a:p>
        </p:txBody>
      </p:sp>
      <p:sp>
        <p:nvSpPr>
          <p:cNvPr id="3" name="Rectangle 2"/>
          <p:cNvSpPr/>
          <p:nvPr/>
        </p:nvSpPr>
        <p:spPr>
          <a:xfrm>
            <a:off x="5483278" y="1457222"/>
            <a:ext cx="5984199" cy="466281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the manufacturing of shopping bags, water bottles, videotapes.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manufacturing of, containers and bags.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the manufacturing of clothes and housing material.</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manufacturing of water bottles.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manufacturing of microwaves containers.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the manufacturing of carpets.</a:t>
            </a:r>
          </a:p>
          <a:p>
            <a:pPr marL="285750" indent="-285750">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For the manufacturing of packaging films.</a:t>
            </a:r>
          </a:p>
        </p:txBody>
      </p:sp>
    </p:spTree>
    <p:extLst>
      <p:ext uri="{BB962C8B-B14F-4D97-AF65-F5344CB8AC3E}">
        <p14:creationId xmlns:p14="http://schemas.microsoft.com/office/powerpoint/2010/main" val="412512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EVLAR - GENERAL PRACTICAL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922" y="1908121"/>
            <a:ext cx="6865495" cy="41379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7529" y="194873"/>
            <a:ext cx="1618939" cy="584775"/>
          </a:xfrm>
          <a:prstGeom prst="rect">
            <a:avLst/>
          </a:prstGeom>
          <a:noFill/>
        </p:spPr>
        <p:txBody>
          <a:bodyPr wrap="square" rtlCol="0">
            <a:spAutoFit/>
          </a:bodyPr>
          <a:lstStyle/>
          <a:p>
            <a:r>
              <a:rPr lang="en-US" sz="3200" dirty="0" smtClean="0">
                <a:solidFill>
                  <a:srgbClr val="92D050"/>
                </a:solidFill>
              </a:rPr>
              <a:t>Kevlar:</a:t>
            </a:r>
            <a:endParaRPr lang="en-IN" sz="3200" dirty="0">
              <a:solidFill>
                <a:srgbClr val="92D050"/>
              </a:solidFill>
            </a:endParaRPr>
          </a:p>
        </p:txBody>
      </p:sp>
      <p:sp>
        <p:nvSpPr>
          <p:cNvPr id="3" name="Rectangle 2"/>
          <p:cNvSpPr/>
          <p:nvPr/>
        </p:nvSpPr>
        <p:spPr>
          <a:xfrm>
            <a:off x="359029" y="1110968"/>
            <a:ext cx="4114459" cy="369332"/>
          </a:xfrm>
          <a:prstGeom prst="rect">
            <a:avLst/>
          </a:prstGeom>
        </p:spPr>
        <p:txBody>
          <a:bodyPr wrap="square">
            <a:spAutoFit/>
          </a:bodyPr>
          <a:lstStyle/>
          <a:p>
            <a:pPr marL="285750" indent="-285750">
              <a:buFont typeface="Wingdings" panose="05000000000000000000" pitchFamily="2" charset="2"/>
              <a:buChar char="Ø"/>
            </a:pPr>
            <a:r>
              <a:rPr lang="en-IN" dirty="0" smtClean="0"/>
              <a:t> </a:t>
            </a:r>
            <a:r>
              <a:rPr lang="en-IN" dirty="0">
                <a:latin typeface="Times New Roman" panose="02020603050405020304" pitchFamily="18" charset="0"/>
                <a:cs typeface="Times New Roman" panose="02020603050405020304" pitchFamily="18" charset="0"/>
              </a:rPr>
              <a:t>Para-</a:t>
            </a:r>
            <a:r>
              <a:rPr lang="en-IN" dirty="0" err="1">
                <a:latin typeface="Times New Roman" panose="02020603050405020304" pitchFamily="18" charset="0"/>
                <a:cs typeface="Times New Roman" panose="02020603050405020304" pitchFamily="18" charset="0"/>
              </a:rPr>
              <a:t>armid</a:t>
            </a:r>
            <a:r>
              <a:rPr lang="en-IN" dirty="0">
                <a:latin typeface="Times New Roman" panose="02020603050405020304" pitchFamily="18" charset="0"/>
                <a:cs typeface="Times New Roman" panose="02020603050405020304" pitchFamily="18" charset="0"/>
              </a:rPr>
              <a:t> fibre (</a:t>
            </a:r>
            <a:r>
              <a:rPr lang="en-IN" dirty="0">
                <a:solidFill>
                  <a:srgbClr val="4D5156"/>
                </a:solidFill>
                <a:latin typeface="Times New Roman" panose="02020603050405020304" pitchFamily="18" charset="0"/>
                <a:cs typeface="Times New Roman" panose="02020603050405020304" pitchFamily="18" charset="0"/>
              </a:rPr>
              <a:t>aromatic polyamide</a:t>
            </a:r>
            <a:r>
              <a:rPr lang="en-IN" dirty="0"/>
              <a:t>)</a:t>
            </a:r>
          </a:p>
        </p:txBody>
      </p:sp>
      <p:sp>
        <p:nvSpPr>
          <p:cNvPr id="4" name="Rectangle 3"/>
          <p:cNvSpPr/>
          <p:nvPr/>
        </p:nvSpPr>
        <p:spPr>
          <a:xfrm>
            <a:off x="359030" y="1908122"/>
            <a:ext cx="3877457" cy="2308324"/>
          </a:xfrm>
          <a:prstGeom prst="rect">
            <a:avLst/>
          </a:prstGeom>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is woven into textile materials and is extremely strong and lightweight, with resistance toward corrosion and heat. It is used in vast applications such as aerospace engineering (such as the body of the aircraft), body armor, bulletproof vests, car brakes, and boats.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58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9372" y="594824"/>
            <a:ext cx="1598515" cy="584775"/>
          </a:xfrm>
          <a:prstGeom prst="rect">
            <a:avLst/>
          </a:prstGeom>
          <a:noFill/>
        </p:spPr>
        <p:txBody>
          <a:bodyPr wrap="none" rtlCol="0">
            <a:spAutoFit/>
          </a:bodyPr>
          <a:lstStyle/>
          <a:p>
            <a:r>
              <a:rPr lang="en-US" sz="3200" dirty="0" smtClean="0">
                <a:solidFill>
                  <a:srgbClr val="92D050"/>
                </a:solidFill>
                <a:latin typeface="Times New Roman" panose="02020603050405020304" pitchFamily="18" charset="0"/>
                <a:cs typeface="Times New Roman" panose="02020603050405020304" pitchFamily="18" charset="0"/>
              </a:rPr>
              <a:t>Spandex</a:t>
            </a:r>
            <a:endParaRPr lang="en-IN" sz="3200" dirty="0">
              <a:solidFill>
                <a:srgbClr val="92D050"/>
              </a:solidFill>
              <a:latin typeface="Times New Roman" panose="02020603050405020304" pitchFamily="18" charset="0"/>
              <a:cs typeface="Times New Roman" panose="02020603050405020304" pitchFamily="18" charset="0"/>
            </a:endParaRPr>
          </a:p>
        </p:txBody>
      </p:sp>
      <p:sp>
        <p:nvSpPr>
          <p:cNvPr id="3" name="Rectangle 2"/>
          <p:cNvSpPr/>
          <p:nvPr/>
        </p:nvSpPr>
        <p:spPr>
          <a:xfrm>
            <a:off x="959371" y="1179999"/>
            <a:ext cx="4851816" cy="2862322"/>
          </a:xfrm>
          <a:prstGeom prst="rect">
            <a:avLst/>
          </a:prstGeom>
        </p:spPr>
        <p:txBody>
          <a:bodyPr wrap="square">
            <a:spAutoFit/>
          </a:bodyPr>
          <a:lstStyle/>
          <a:p>
            <a:pPr algn="just"/>
            <a:endParaRPr lang="en-US" dirty="0" smtClean="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woven into textile materials and is Spandex, Lycra, or elastane is a synthetic fiber known for its exceptional elasticity. </a:t>
            </a: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 polyether-</a:t>
            </a:r>
            <a:r>
              <a:rPr lang="en-US" dirty="0" err="1">
                <a:latin typeface="Times New Roman" panose="02020603050405020304" pitchFamily="18" charset="0"/>
                <a:cs typeface="Times New Roman" panose="02020603050405020304" pitchFamily="18" charset="0"/>
              </a:rPr>
              <a:t>polyurea</a:t>
            </a:r>
            <a:r>
              <a:rPr lang="en-US" dirty="0">
                <a:latin typeface="Times New Roman" panose="02020603050405020304" pitchFamily="18" charset="0"/>
                <a:cs typeface="Times New Roman" panose="02020603050405020304" pitchFamily="18" charset="0"/>
              </a:rPr>
              <a:t> copolymer that was invented in 1958 by chemist Joseph Shivers at DuPont</a:t>
            </a:r>
            <a:r>
              <a:rPr lang="en-US"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Elastic material used in the fabrics of a summer cycling attire comprising a jersey, bib shorts and gloves.</a:t>
            </a:r>
            <a:endParaRPr lang="en-IN" dirty="0">
              <a:latin typeface="Times New Roman" panose="02020603050405020304" pitchFamily="18" charset="0"/>
              <a:cs typeface="Times New Roman" panose="02020603050405020304" pitchFamily="18" charset="0"/>
            </a:endParaRPr>
          </a:p>
        </p:txBody>
      </p:sp>
      <p:sp>
        <p:nvSpPr>
          <p:cNvPr id="4" name="AutoShape 2" descr="Spandex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907" y="1458082"/>
            <a:ext cx="12096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descr="7 Things You Need to Know About Spandex– ISPO.com ..."/>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791" y="2262944"/>
            <a:ext cx="15335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184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4130" y="317666"/>
            <a:ext cx="10038413" cy="369332"/>
          </a:xfrm>
          <a:prstGeom prst="rect">
            <a:avLst/>
          </a:prstGeom>
        </p:spPr>
        <p:txBody>
          <a:bodyPr wrap="square">
            <a:spAutoFit/>
          </a:bodyPr>
          <a:lstStyle/>
          <a:p>
            <a:endParaRPr lang="en-IN" dirty="0"/>
          </a:p>
        </p:txBody>
      </p:sp>
      <p:sp>
        <p:nvSpPr>
          <p:cNvPr id="2" name="Rectangle 1"/>
          <p:cNvSpPr/>
          <p:nvPr/>
        </p:nvSpPr>
        <p:spPr>
          <a:xfrm>
            <a:off x="3040912" y="2359756"/>
            <a:ext cx="6297960" cy="1446550"/>
          </a:xfrm>
          <a:prstGeom prst="rect">
            <a:avLst/>
          </a:prstGeom>
        </p:spPr>
        <p:txBody>
          <a:bodyPr wrap="square">
            <a:spAutoFit/>
          </a:bodyPr>
          <a:lstStyle/>
          <a:p>
            <a:pPr algn="ctr"/>
            <a:r>
              <a:rPr lang="en-US" sz="4400" b="1" dirty="0">
                <a:latin typeface="Times New Roman" panose="02020603050405020304" pitchFamily="18" charset="0"/>
                <a:cs typeface="Times New Roman" panose="02020603050405020304" pitchFamily="18" charset="0"/>
              </a:rPr>
              <a:t>FABRICATION OF PLASTICS</a:t>
            </a:r>
          </a:p>
        </p:txBody>
      </p:sp>
    </p:spTree>
    <p:extLst>
      <p:ext uri="{BB962C8B-B14F-4D97-AF65-F5344CB8AC3E}">
        <p14:creationId xmlns:p14="http://schemas.microsoft.com/office/powerpoint/2010/main" val="2663091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414" y="404665"/>
            <a:ext cx="10561173" cy="607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8873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JSCE\Documents\TT 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4" y="1271589"/>
            <a:ext cx="11673417"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828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ADA8745-4257-422C-B295-3D135014A92D}"/>
              </a:ext>
            </a:extLst>
          </p:cNvPr>
          <p:cNvSpPr>
            <a:spLocks noGrp="1"/>
          </p:cNvSpPr>
          <p:nvPr>
            <p:ph idx="1"/>
          </p:nvPr>
        </p:nvSpPr>
        <p:spPr>
          <a:xfrm>
            <a:off x="609600" y="533400"/>
            <a:ext cx="10972800" cy="5715000"/>
          </a:xfrm>
        </p:spPr>
        <p:txBody>
          <a:bodyPr>
            <a:normAutofit fontScale="32500" lnSpcReduction="20000"/>
          </a:bodyPr>
          <a:lstStyle/>
          <a:p>
            <a:pPr marL="0" indent="0" algn="ctr">
              <a:buNone/>
            </a:pPr>
            <a:r>
              <a:rPr lang="en-US" sz="6500" b="1" dirty="0"/>
              <a:t>FABRICATION OF PLASTICS</a:t>
            </a:r>
          </a:p>
          <a:p>
            <a:endParaRPr lang="en-US" dirty="0"/>
          </a:p>
          <a:p>
            <a:r>
              <a:rPr lang="en-US" sz="7400" dirty="0"/>
              <a:t>Giving any desired shape to the plastics (granules or powders) by using </a:t>
            </a:r>
            <a:r>
              <a:rPr lang="en-US" sz="7400" dirty="0" err="1"/>
              <a:t>mould</a:t>
            </a:r>
            <a:r>
              <a:rPr lang="en-US" sz="7400" dirty="0"/>
              <a:t> under the application of heat and pressure.  </a:t>
            </a:r>
          </a:p>
          <a:p>
            <a:r>
              <a:rPr lang="en-US" sz="7400" dirty="0"/>
              <a:t>A proper method is to be selected depending on the shape and type of resin used. </a:t>
            </a:r>
          </a:p>
          <a:p>
            <a:r>
              <a:rPr lang="en-US" sz="7400" dirty="0"/>
              <a:t>Methods involves partial melting of resinous mass by heating.</a:t>
            </a:r>
          </a:p>
          <a:p>
            <a:r>
              <a:rPr lang="en-US" sz="7400" dirty="0"/>
              <a:t>In case of thermo-</a:t>
            </a:r>
            <a:r>
              <a:rPr lang="en-US" sz="7400" dirty="0" err="1"/>
              <a:t>plasts</a:t>
            </a:r>
            <a:r>
              <a:rPr lang="en-US" sz="7400" dirty="0"/>
              <a:t> molten resin is introduced in die/</a:t>
            </a:r>
            <a:r>
              <a:rPr lang="en-US" sz="7400" dirty="0" err="1"/>
              <a:t>mould</a:t>
            </a:r>
            <a:r>
              <a:rPr lang="en-US" sz="7400" dirty="0"/>
              <a:t> and desired shape could be achieved by compression and further cooling.</a:t>
            </a:r>
          </a:p>
          <a:p>
            <a:r>
              <a:rPr lang="en-US" sz="7400" dirty="0"/>
              <a:t>In case of thermo-sets partially polymerized mass or raw materials are introduced in the die/</a:t>
            </a:r>
            <a:r>
              <a:rPr lang="en-US" sz="7400" dirty="0" err="1"/>
              <a:t>mould</a:t>
            </a:r>
            <a:r>
              <a:rPr lang="en-US" sz="7400" dirty="0"/>
              <a:t>, which further cured at high temperature in the </a:t>
            </a:r>
            <a:r>
              <a:rPr lang="en-US" sz="7400" dirty="0" err="1"/>
              <a:t>mould</a:t>
            </a:r>
            <a:r>
              <a:rPr lang="en-US" sz="7400" dirty="0"/>
              <a:t> itself to achieve desired shape.</a:t>
            </a:r>
          </a:p>
          <a:p>
            <a:pPr marL="514350" indent="-514350">
              <a:buFont typeface="+mj-lt"/>
              <a:buAutoNum type="arabicPeriod"/>
            </a:pPr>
            <a:r>
              <a:rPr lang="en-US" sz="7400" dirty="0"/>
              <a:t>In case of </a:t>
            </a:r>
            <a:r>
              <a:rPr lang="en-US" sz="7400" dirty="0" err="1"/>
              <a:t>thermoplasts</a:t>
            </a:r>
            <a:r>
              <a:rPr lang="en-US" sz="7400" dirty="0"/>
              <a:t>, curing is done at room temperature (low temperature)</a:t>
            </a:r>
          </a:p>
          <a:p>
            <a:pPr marL="0" indent="0">
              <a:buNone/>
            </a:pPr>
            <a:r>
              <a:rPr lang="en-US" sz="7400" dirty="0"/>
              <a:t>2.      In case of thermosets, curing is done at high temperature to obtain desired cross-linking </a:t>
            </a:r>
          </a:p>
          <a:p>
            <a:endParaRPr lang="en-IN" dirty="0"/>
          </a:p>
        </p:txBody>
      </p:sp>
    </p:spTree>
    <p:extLst>
      <p:ext uri="{BB962C8B-B14F-4D97-AF65-F5344CB8AC3E}">
        <p14:creationId xmlns:p14="http://schemas.microsoft.com/office/powerpoint/2010/main" val="26200266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2AE5B-D3F1-4732-B9E8-1270ECCF1A3E}"/>
              </a:ext>
            </a:extLst>
          </p:cNvPr>
          <p:cNvSpPr>
            <a:spLocks noGrp="1"/>
          </p:cNvSpPr>
          <p:nvPr>
            <p:ph type="title"/>
          </p:nvPr>
        </p:nvSpPr>
        <p:spPr/>
        <p:txBody>
          <a:bodyPr>
            <a:normAutofit/>
          </a:bodyPr>
          <a:lstStyle/>
          <a:p>
            <a:r>
              <a:rPr lang="en-US" sz="36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TYPES OF FABRICATION</a:t>
            </a:r>
            <a:endParaRPr lang="en-IN" sz="3600" dirty="0"/>
          </a:p>
        </p:txBody>
      </p:sp>
      <p:sp>
        <p:nvSpPr>
          <p:cNvPr id="3" name="Content Placeholder 2">
            <a:extLst>
              <a:ext uri="{FF2B5EF4-FFF2-40B4-BE49-F238E27FC236}">
                <a16:creationId xmlns:a16="http://schemas.microsoft.com/office/drawing/2014/main" xmlns="" id="{72E6481F-7385-459C-8C74-F62CE968109B}"/>
              </a:ext>
            </a:extLst>
          </p:cNvPr>
          <p:cNvSpPr>
            <a:spLocks noGrp="1"/>
          </p:cNvSpPr>
          <p:nvPr>
            <p:ph idx="1"/>
          </p:nvPr>
        </p:nvSpPr>
        <p:spPr/>
        <p:txBody>
          <a:bodyPr>
            <a:normAutofit/>
          </a:bodyPr>
          <a:lstStyle/>
          <a:p>
            <a:pPr algn="just"/>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   Compression Molding      </a:t>
            </a:r>
            <a:r>
              <a:rPr lang="en-US" sz="2400" dirty="0" smtClea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(Suitable for Thermosets / </a:t>
            </a:r>
            <a:r>
              <a:rPr lang="en-US" sz="24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Thermoplasts</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[II]  Injection Molding             </a:t>
            </a:r>
            <a:r>
              <a:rPr lang="en-US" sz="2400" dirty="0" smtClea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Suitable for </a:t>
            </a:r>
            <a:r>
              <a:rPr lang="en-US" sz="24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Thermoplasts</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[III]  Transfer Molding             (Suitable for Thermosets)</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algn="just"/>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[IV] Extrusion Molding            </a:t>
            </a:r>
            <a:r>
              <a:rPr lang="en-US" sz="2400" dirty="0" smtClea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Suitable for </a:t>
            </a:r>
            <a:r>
              <a:rPr lang="en-US" sz="24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Thermoplasts</a:t>
            </a:r>
            <a:r>
              <a:rPr lang="en-US" sz="2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endParaRPr lang="en-IN" sz="2400" dirty="0"/>
          </a:p>
        </p:txBody>
      </p:sp>
    </p:spTree>
    <p:extLst>
      <p:ext uri="{BB962C8B-B14F-4D97-AF65-F5344CB8AC3E}">
        <p14:creationId xmlns:p14="http://schemas.microsoft.com/office/powerpoint/2010/main" val="32446526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AEB66-596F-4EA1-95D9-79858929D401}"/>
              </a:ext>
            </a:extLst>
          </p:cNvPr>
          <p:cNvSpPr>
            <a:spLocks noGrp="1"/>
          </p:cNvSpPr>
          <p:nvPr>
            <p:ph type="title"/>
          </p:nvPr>
        </p:nvSpPr>
        <p:spPr/>
        <p:txBody>
          <a:bodyPr/>
          <a:lstStyle/>
          <a:p>
            <a:r>
              <a:rPr lang="en-IN" dirty="0"/>
              <a:t>COMPRESSION MOULDING</a:t>
            </a:r>
          </a:p>
        </p:txBody>
      </p:sp>
      <p:sp>
        <p:nvSpPr>
          <p:cNvPr id="3" name="Content Placeholder 2">
            <a:extLst>
              <a:ext uri="{FF2B5EF4-FFF2-40B4-BE49-F238E27FC236}">
                <a16:creationId xmlns:a16="http://schemas.microsoft.com/office/drawing/2014/main" xmlns="" id="{ADED7B0F-0981-4E73-AFC6-36999F2A0C03}"/>
              </a:ext>
            </a:extLst>
          </p:cNvPr>
          <p:cNvSpPr>
            <a:spLocks noGrp="1"/>
          </p:cNvSpPr>
          <p:nvPr>
            <p:ph idx="1"/>
          </p:nvPr>
        </p:nvSpPr>
        <p:spPr>
          <a:xfrm>
            <a:off x="806449" y="1909763"/>
            <a:ext cx="10972800" cy="4525963"/>
          </a:xfrm>
        </p:spPr>
        <p:txBody>
          <a:bodyPr/>
          <a:lstStyle/>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Common and oldest method for molding thermosetting / thermoplastic materials</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Compression of raw materials or soften resinous mass is done in the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/die under heat and pressure</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pic>
        <p:nvPicPr>
          <p:cNvPr id="1026" name="Picture 2">
            <a:extLst>
              <a:ext uri="{FF2B5EF4-FFF2-40B4-BE49-F238E27FC236}">
                <a16:creationId xmlns:a16="http://schemas.microsoft.com/office/drawing/2014/main" xmlns="" id="{D7DFCF39-8099-42C1-9ABA-44715D81D703}"/>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449" y="3124201"/>
            <a:ext cx="79248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9274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884238"/>
            <a:ext cx="9997440" cy="792162"/>
          </a:xfrm>
        </p:spPr>
        <p:txBody>
          <a:bodyPr>
            <a:normAutofit/>
          </a:bodyPr>
          <a:lstStyle/>
          <a:p>
            <a:pPr algn="ctr"/>
            <a:r>
              <a:rPr lang="en-US" sz="3600" b="1" dirty="0">
                <a:latin typeface="Times New Roman" pitchFamily="18" charset="0"/>
                <a:cs typeface="Times New Roman" pitchFamily="18" charset="0"/>
              </a:rPr>
              <a:t>Classification based on source</a:t>
            </a:r>
          </a:p>
        </p:txBody>
      </p:sp>
      <p:sp>
        <p:nvSpPr>
          <p:cNvPr id="3" name="Content Placeholder 2"/>
          <p:cNvSpPr>
            <a:spLocks noGrp="1"/>
          </p:cNvSpPr>
          <p:nvPr>
            <p:ph idx="1"/>
          </p:nvPr>
        </p:nvSpPr>
        <p:spPr>
          <a:xfrm>
            <a:off x="406400" y="1676400"/>
            <a:ext cx="11403584" cy="4191000"/>
          </a:xfrm>
        </p:spPr>
        <p:txBody>
          <a:bodyPr>
            <a:normAutofit/>
          </a:bodyPr>
          <a:lstStyle/>
          <a:p>
            <a:pPr algn="just"/>
            <a:r>
              <a:rPr lang="en-US" sz="2400" b="1" dirty="0">
                <a:latin typeface="Times New Roman" pitchFamily="18" charset="0"/>
                <a:cs typeface="Times New Roman" pitchFamily="18" charset="0"/>
              </a:rPr>
              <a:t>Naturally occurring Polymers: </a:t>
            </a:r>
            <a:r>
              <a:rPr lang="en-US" sz="2400" dirty="0">
                <a:latin typeface="Times New Roman" pitchFamily="18" charset="0"/>
                <a:cs typeface="Times New Roman" pitchFamily="18" charset="0"/>
              </a:rPr>
              <a:t>These occur in plants and animals and are very essential for life e.g. starch, cellulose, amino acids, etc.</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Synthetic polymers: </a:t>
            </a:r>
            <a:r>
              <a:rPr lang="en-US" sz="2400" dirty="0">
                <a:latin typeface="Times New Roman" pitchFamily="18" charset="0"/>
                <a:cs typeface="Times New Roman" pitchFamily="18" charset="0"/>
              </a:rPr>
              <a:t>These polymers are prepared in laboratory they are man made polymers e.g. plastics, synthetic rubbers, etc.</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Semi synthetic polymers: </a:t>
            </a:r>
            <a:r>
              <a:rPr lang="en-US" sz="2400" dirty="0">
                <a:latin typeface="Times New Roman" pitchFamily="18" charset="0"/>
                <a:cs typeface="Times New Roman" pitchFamily="18" charset="0"/>
              </a:rPr>
              <a:t>These are derived from naturally occurring polymers by chemical modification.  e.g. vulcanized rubber, </a:t>
            </a:r>
            <a:r>
              <a:rPr lang="en-US" sz="2400" dirty="0" err="1">
                <a:latin typeface="Times New Roman" pitchFamily="18" charset="0"/>
                <a:cs typeface="Times New Roman" pitchFamily="18" charset="0"/>
              </a:rPr>
              <a:t>Cuprammonium</a:t>
            </a:r>
            <a:r>
              <a:rPr lang="en-US" sz="2400" dirty="0">
                <a:latin typeface="Times New Roman" pitchFamily="18" charset="0"/>
                <a:cs typeface="Times New Roman" pitchFamily="18" charset="0"/>
              </a:rPr>
              <a:t> silk and </a:t>
            </a:r>
            <a:r>
              <a:rPr lang="en-US" sz="2400" dirty="0" err="1">
                <a:latin typeface="Times New Roman" pitchFamily="18" charset="0"/>
                <a:cs typeface="Times New Roman" pitchFamily="18" charset="0"/>
              </a:rPr>
              <a:t>Cuprammonium</a:t>
            </a:r>
            <a:r>
              <a:rPr lang="en-US" sz="2400" dirty="0">
                <a:latin typeface="Times New Roman" pitchFamily="18" charset="0"/>
                <a:cs typeface="Times New Roman" pitchFamily="18" charset="0"/>
              </a:rPr>
              <a:t> rayon, etc.</a:t>
            </a:r>
          </a:p>
        </p:txBody>
      </p:sp>
    </p:spTree>
    <p:extLst>
      <p:ext uri="{BB962C8B-B14F-4D97-AF65-F5344CB8AC3E}">
        <p14:creationId xmlns:p14="http://schemas.microsoft.com/office/powerpoint/2010/main" val="2572369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855A9-F41F-4425-885F-8F28BEDE2A88}"/>
              </a:ext>
            </a:extLst>
          </p:cNvPr>
          <p:cNvSpPr>
            <a:spLocks noGrp="1"/>
          </p:cNvSpPr>
          <p:nvPr>
            <p:ph type="title"/>
          </p:nvPr>
        </p:nvSpPr>
        <p:spPr/>
        <p:txBody>
          <a:bodyPr/>
          <a:lstStyle/>
          <a:p>
            <a:r>
              <a:rPr lang="en-IN" dirty="0"/>
              <a:t>COMPRESSION MOULDING</a:t>
            </a:r>
          </a:p>
        </p:txBody>
      </p:sp>
      <p:sp>
        <p:nvSpPr>
          <p:cNvPr id="3" name="Content Placeholder 2">
            <a:extLst>
              <a:ext uri="{FF2B5EF4-FFF2-40B4-BE49-F238E27FC236}">
                <a16:creationId xmlns:a16="http://schemas.microsoft.com/office/drawing/2014/main" xmlns="" id="{3139AA06-3365-4841-A5E2-798E67A1581B}"/>
              </a:ext>
            </a:extLst>
          </p:cNvPr>
          <p:cNvSpPr>
            <a:spLocks noGrp="1"/>
          </p:cNvSpPr>
          <p:nvPr>
            <p:ph idx="1"/>
          </p:nvPr>
        </p:nvSpPr>
        <p:spPr/>
        <p:txBody>
          <a:bodyPr/>
          <a:lstStyle/>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Predetermined quantity of raw materials is introduced carefully in the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further compressed by hydraulic pressure (2000 to 10000 psi)</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Molten or soften resinous mass gets filled in the cavity of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Curing is done by heating (Thermosetting) or by cooling (Thermoplastics)</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Finally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moulded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article is separated from the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by opening the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mould</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apart.</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Applications : Electric switch boxes, Ash trays, cabinets for radio, television, computers etc.</a:t>
            </a:r>
            <a:endParaRPr lang="en-IN"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6707633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46A0B2-252F-41BC-83F9-1C1D5D308324}"/>
              </a:ext>
            </a:extLst>
          </p:cNvPr>
          <p:cNvSpPr>
            <a:spLocks noGrp="1"/>
          </p:cNvSpPr>
          <p:nvPr>
            <p:ph type="title"/>
          </p:nvPr>
        </p:nvSpPr>
        <p:spPr/>
        <p:txBody>
          <a:bodyPr/>
          <a:lstStyle/>
          <a:p>
            <a:r>
              <a:rPr lang="en-IN" dirty="0"/>
              <a:t>INJECTION MOULDING</a:t>
            </a:r>
          </a:p>
        </p:txBody>
      </p:sp>
      <p:pic>
        <p:nvPicPr>
          <p:cNvPr id="4" name="Content Placeholder 3">
            <a:extLst>
              <a:ext uri="{FF2B5EF4-FFF2-40B4-BE49-F238E27FC236}">
                <a16:creationId xmlns:a16="http://schemas.microsoft.com/office/drawing/2014/main" xmlns="" id="{51D3C9C1-B026-43DB-91A1-A5F322830C60}"/>
              </a:ext>
            </a:extLst>
          </p:cNvPr>
          <p:cNvPicPr>
            <a:picLocks noGrp="1" noChangeAspect="1"/>
          </p:cNvPicPr>
          <p:nvPr>
            <p:ph idx="1"/>
          </p:nvPr>
        </p:nvPicPr>
        <p:blipFill>
          <a:blip r:embed="rId2"/>
          <a:stretch>
            <a:fillRect/>
          </a:stretch>
        </p:blipFill>
        <p:spPr>
          <a:xfrm>
            <a:off x="2532480" y="1828801"/>
            <a:ext cx="7936508" cy="2571429"/>
          </a:xfrm>
          <a:prstGeom prst="rect">
            <a:avLst/>
          </a:prstGeom>
        </p:spPr>
      </p:pic>
    </p:spTree>
    <p:extLst>
      <p:ext uri="{BB962C8B-B14F-4D97-AF65-F5344CB8AC3E}">
        <p14:creationId xmlns:p14="http://schemas.microsoft.com/office/powerpoint/2010/main" val="1445548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0AB5FA-46E4-422D-BB53-CC0CE8A8C3B6}"/>
              </a:ext>
            </a:extLst>
          </p:cNvPr>
          <p:cNvSpPr>
            <a:spLocks noGrp="1"/>
          </p:cNvSpPr>
          <p:nvPr>
            <p:ph type="title"/>
          </p:nvPr>
        </p:nvSpPr>
        <p:spPr/>
        <p:txBody>
          <a:bodyPr/>
          <a:lstStyle/>
          <a:p>
            <a:r>
              <a:rPr lang="en-IN" dirty="0"/>
              <a:t>INJECTION MOULDING</a:t>
            </a:r>
          </a:p>
        </p:txBody>
      </p:sp>
      <p:sp>
        <p:nvSpPr>
          <p:cNvPr id="3" name="Content Placeholder 2">
            <a:extLst>
              <a:ext uri="{FF2B5EF4-FFF2-40B4-BE49-F238E27FC236}">
                <a16:creationId xmlns:a16="http://schemas.microsoft.com/office/drawing/2014/main" xmlns="" id="{7CD5E1C0-06E2-4CB1-A643-FAD0D307A4FE}"/>
              </a:ext>
            </a:extLst>
          </p:cNvPr>
          <p:cNvSpPr>
            <a:spLocks noGrp="1"/>
          </p:cNvSpPr>
          <p:nvPr>
            <p:ph idx="1"/>
          </p:nvPr>
        </p:nvSpPr>
        <p:spPr/>
        <p:txBody>
          <a:bodyPr>
            <a:normAutofit fontScale="92500" lnSpcReduction="10000"/>
          </a:bodyPr>
          <a:lstStyle/>
          <a:p>
            <a:r>
              <a:rPr lang="en-US" dirty="0"/>
              <a:t>This method is especially used for thermoplastic materials</a:t>
            </a:r>
          </a:p>
          <a:p>
            <a:r>
              <a:rPr lang="en-US" dirty="0"/>
              <a:t>Powder or granular resin is heated in a cylinder and injected at a controlled rate in a </a:t>
            </a:r>
            <a:r>
              <a:rPr lang="en-US" dirty="0" err="1"/>
              <a:t>mould</a:t>
            </a:r>
            <a:r>
              <a:rPr lang="en-US" dirty="0"/>
              <a:t> with the help of piston plunger or screw.</a:t>
            </a:r>
          </a:p>
          <a:p>
            <a:r>
              <a:rPr lang="en-US" dirty="0"/>
              <a:t>Piston plunger or screw is used to force the material in </a:t>
            </a:r>
            <a:r>
              <a:rPr lang="en-US" dirty="0" err="1"/>
              <a:t>mould</a:t>
            </a:r>
            <a:r>
              <a:rPr lang="en-US" dirty="0"/>
              <a:t>.</a:t>
            </a:r>
          </a:p>
          <a:p>
            <a:r>
              <a:rPr lang="en-US" dirty="0"/>
              <a:t>Pressure up to 2000 kg/cm2 (100 psi) is used</a:t>
            </a:r>
          </a:p>
          <a:p>
            <a:r>
              <a:rPr lang="en-US" dirty="0"/>
              <a:t>Once the article is formed </a:t>
            </a:r>
            <a:r>
              <a:rPr lang="en-US" dirty="0" err="1"/>
              <a:t>mould</a:t>
            </a:r>
            <a:r>
              <a:rPr lang="en-US" dirty="0"/>
              <a:t> is cooled and half </a:t>
            </a:r>
            <a:r>
              <a:rPr lang="en-US" dirty="0" err="1"/>
              <a:t>mould</a:t>
            </a:r>
            <a:r>
              <a:rPr lang="en-US" dirty="0"/>
              <a:t> is opened to remove the finished article.</a:t>
            </a:r>
          </a:p>
          <a:p>
            <a:r>
              <a:rPr lang="en-US" dirty="0"/>
              <a:t>Disadvantage of the method is formation of air bubbles or cavities in the articles</a:t>
            </a:r>
          </a:p>
          <a:p>
            <a:r>
              <a:rPr lang="en-US" dirty="0"/>
              <a:t>Applications: Smaller but large volume articles such as, pen caps, bottle caps, cups, containers, mechanical parts</a:t>
            </a:r>
          </a:p>
          <a:p>
            <a:endParaRPr lang="en-IN" dirty="0"/>
          </a:p>
        </p:txBody>
      </p:sp>
    </p:spTree>
    <p:extLst>
      <p:ext uri="{BB962C8B-B14F-4D97-AF65-F5344CB8AC3E}">
        <p14:creationId xmlns:p14="http://schemas.microsoft.com/office/powerpoint/2010/main" val="40521538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D238AB-40B1-4DE1-BC37-CED80CD210D3}"/>
              </a:ext>
            </a:extLst>
          </p:cNvPr>
          <p:cNvSpPr>
            <a:spLocks noGrp="1"/>
          </p:cNvSpPr>
          <p:nvPr>
            <p:ph type="title"/>
          </p:nvPr>
        </p:nvSpPr>
        <p:spPr>
          <a:xfrm>
            <a:off x="404734" y="245905"/>
            <a:ext cx="10515600" cy="1325563"/>
          </a:xfrm>
        </p:spPr>
        <p:txBody>
          <a:bodyPr>
            <a:normAutofit/>
          </a:bodyPr>
          <a:lstStyle/>
          <a:p>
            <a:r>
              <a:rPr lang="en-IN" sz="3600" dirty="0"/>
              <a:t>TRANSFER MOULDING</a:t>
            </a:r>
          </a:p>
        </p:txBody>
      </p:sp>
      <p:pic>
        <p:nvPicPr>
          <p:cNvPr id="4" name="Picture 2">
            <a:extLst>
              <a:ext uri="{FF2B5EF4-FFF2-40B4-BE49-F238E27FC236}">
                <a16:creationId xmlns:a16="http://schemas.microsoft.com/office/drawing/2014/main" xmlns="" id="{056E1C31-335A-467D-9F2A-6D2C4ACEFE2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734" y="2181280"/>
            <a:ext cx="6812999" cy="255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748283" y="5296593"/>
            <a:ext cx="4443717" cy="369332"/>
          </a:xfrm>
          <a:prstGeom prst="rect">
            <a:avLst/>
          </a:prstGeom>
          <a:noFill/>
        </p:spPr>
        <p:txBody>
          <a:bodyPr wrap="none" rtlCol="0">
            <a:spAutoFit/>
          </a:bodyPr>
          <a:lstStyle/>
          <a:p>
            <a:r>
              <a:rPr lang="en-US" dirty="0" smtClean="0"/>
              <a:t>Fig : Schematic diagram of Transfer molding.</a:t>
            </a:r>
            <a:endParaRPr lang="en-IN" dirty="0"/>
          </a:p>
        </p:txBody>
      </p:sp>
      <p:pic>
        <p:nvPicPr>
          <p:cNvPr id="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21086" b="20228"/>
          <a:stretch/>
        </p:blipFill>
        <p:spPr bwMode="auto">
          <a:xfrm>
            <a:off x="8634828" y="2260657"/>
            <a:ext cx="3394472" cy="2656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373529" y="3456693"/>
            <a:ext cx="461986" cy="369332"/>
          </a:xfrm>
          <a:prstGeom prst="rect">
            <a:avLst/>
          </a:prstGeom>
          <a:noFill/>
        </p:spPr>
        <p:txBody>
          <a:bodyPr wrap="none" rtlCol="0">
            <a:spAutoFit/>
          </a:bodyPr>
          <a:lstStyle/>
          <a:p>
            <a:r>
              <a:rPr lang="en-US" dirty="0" smtClean="0"/>
              <a:t>OR</a:t>
            </a:r>
            <a:endParaRPr lang="en-IN" dirty="0"/>
          </a:p>
        </p:txBody>
      </p:sp>
    </p:spTree>
    <p:extLst>
      <p:ext uri="{BB962C8B-B14F-4D97-AF65-F5344CB8AC3E}">
        <p14:creationId xmlns:p14="http://schemas.microsoft.com/office/powerpoint/2010/main" val="6290769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9B5160-484B-4378-BB44-3C5DF42FD2DB}"/>
              </a:ext>
            </a:extLst>
          </p:cNvPr>
          <p:cNvSpPr>
            <a:spLocks noGrp="1"/>
          </p:cNvSpPr>
          <p:nvPr>
            <p:ph type="title"/>
          </p:nvPr>
        </p:nvSpPr>
        <p:spPr>
          <a:xfrm>
            <a:off x="448456" y="0"/>
            <a:ext cx="10515600" cy="1325563"/>
          </a:xfrm>
        </p:spPr>
        <p:txBody>
          <a:bodyPr/>
          <a:lstStyle/>
          <a:p>
            <a:r>
              <a:rPr lang="en-IN" dirty="0"/>
              <a:t>TRANSFER MOULDING</a:t>
            </a:r>
          </a:p>
        </p:txBody>
      </p:sp>
      <p:sp>
        <p:nvSpPr>
          <p:cNvPr id="3" name="Content Placeholder 2">
            <a:extLst>
              <a:ext uri="{FF2B5EF4-FFF2-40B4-BE49-F238E27FC236}">
                <a16:creationId xmlns:a16="http://schemas.microsoft.com/office/drawing/2014/main" xmlns="" id="{14C17DB8-5133-4F74-88A0-000CB531D338}"/>
              </a:ext>
            </a:extLst>
          </p:cNvPr>
          <p:cNvSpPr>
            <a:spLocks noGrp="1"/>
          </p:cNvSpPr>
          <p:nvPr>
            <p:ph idx="1"/>
          </p:nvPr>
        </p:nvSpPr>
        <p:spPr>
          <a:xfrm>
            <a:off x="778239" y="1360930"/>
            <a:ext cx="10515600" cy="4351338"/>
          </a:xfrm>
        </p:spPr>
        <p:txBody>
          <a:bodyPr>
            <a:normAutofit fontScale="47500" lnSpcReduction="20000"/>
          </a:bodyPr>
          <a:lstStyle/>
          <a:p>
            <a:r>
              <a:rPr lang="en-US" sz="3300" dirty="0">
                <a:latin typeface="Times New Roman" panose="02020603050405020304" pitchFamily="18" charset="0"/>
                <a:cs typeface="Times New Roman" panose="02020603050405020304" pitchFamily="18" charset="0"/>
              </a:rPr>
              <a:t>The method combines features of both Compression Molding (hydraulic pressing of molding materials - thermosets) and Injection Molding (ram-plunger and filling the mold through a sprue).</a:t>
            </a:r>
          </a:p>
          <a:p>
            <a:r>
              <a:rPr lang="en-US" sz="3300" dirty="0">
                <a:latin typeface="Times New Roman" panose="02020603050405020304" pitchFamily="18" charset="0"/>
                <a:cs typeface="Times New Roman" panose="02020603050405020304" pitchFamily="18" charset="0"/>
              </a:rPr>
              <a:t>The method is used especially for molding thermosetting resins (thermosets)</a:t>
            </a:r>
          </a:p>
          <a:p>
            <a:r>
              <a:rPr lang="en-US" sz="3300" dirty="0">
                <a:latin typeface="Times New Roman" panose="02020603050405020304" pitchFamily="18" charset="0"/>
                <a:cs typeface="Times New Roman" panose="02020603050405020304" pitchFamily="18" charset="0"/>
              </a:rPr>
              <a:t>Products with relatively intricate designs could be fabricated with this method</a:t>
            </a:r>
          </a:p>
          <a:p>
            <a:r>
              <a:rPr lang="en-US" sz="3300" dirty="0">
                <a:latin typeface="Times New Roman" panose="02020603050405020304" pitchFamily="18" charset="0"/>
                <a:cs typeface="Times New Roman" panose="02020603050405020304" pitchFamily="18" charset="0"/>
              </a:rPr>
              <a:t>Powdered raw materials are heated at certain low temperature to soften and then introduced through an orifice or sprue in the </a:t>
            </a:r>
            <a:r>
              <a:rPr lang="en-US" sz="3300" dirty="0" err="1">
                <a:latin typeface="Times New Roman" panose="02020603050405020304" pitchFamily="18" charset="0"/>
                <a:cs typeface="Times New Roman" panose="02020603050405020304" pitchFamily="18" charset="0"/>
              </a:rPr>
              <a:t>mould</a:t>
            </a:r>
            <a:endParaRPr lang="en-US" sz="3300" dirty="0">
              <a:latin typeface="Times New Roman" panose="02020603050405020304" pitchFamily="18" charset="0"/>
              <a:cs typeface="Times New Roman" panose="02020603050405020304" pitchFamily="18" charset="0"/>
            </a:endParaRPr>
          </a:p>
          <a:p>
            <a:r>
              <a:rPr lang="en-US" sz="3300" dirty="0">
                <a:latin typeface="Times New Roman" panose="02020603050405020304" pitchFamily="18" charset="0"/>
                <a:cs typeface="Times New Roman" panose="02020603050405020304" pitchFamily="18" charset="0"/>
              </a:rPr>
              <a:t>Then it is cured in the </a:t>
            </a:r>
            <a:r>
              <a:rPr lang="en-US" sz="3300" dirty="0" err="1">
                <a:latin typeface="Times New Roman" panose="02020603050405020304" pitchFamily="18" charset="0"/>
                <a:cs typeface="Times New Roman" panose="02020603050405020304" pitchFamily="18" charset="0"/>
              </a:rPr>
              <a:t>mould</a:t>
            </a:r>
            <a:r>
              <a:rPr lang="en-US" sz="3300" dirty="0">
                <a:latin typeface="Times New Roman" panose="02020603050405020304" pitchFamily="18" charset="0"/>
                <a:cs typeface="Times New Roman" panose="02020603050405020304" pitchFamily="18" charset="0"/>
              </a:rPr>
              <a:t> at high temperature for certain time</a:t>
            </a:r>
          </a:p>
          <a:p>
            <a:r>
              <a:rPr lang="en-US" sz="3300" dirty="0">
                <a:latin typeface="Times New Roman" panose="02020603050405020304" pitchFamily="18" charset="0"/>
                <a:cs typeface="Times New Roman" panose="02020603050405020304" pitchFamily="18" charset="0"/>
              </a:rPr>
              <a:t>Finally the </a:t>
            </a:r>
            <a:r>
              <a:rPr lang="en-US" sz="3300" dirty="0" err="1">
                <a:latin typeface="Times New Roman" panose="02020603050405020304" pitchFamily="18" charset="0"/>
                <a:cs typeface="Times New Roman" panose="02020603050405020304" pitchFamily="18" charset="0"/>
              </a:rPr>
              <a:t>moulded</a:t>
            </a:r>
            <a:r>
              <a:rPr lang="en-US" sz="3300" dirty="0">
                <a:latin typeface="Times New Roman" panose="02020603050405020304" pitchFamily="18" charset="0"/>
                <a:cs typeface="Times New Roman" panose="02020603050405020304" pitchFamily="18" charset="0"/>
              </a:rPr>
              <a:t> article is removed by separation of </a:t>
            </a:r>
            <a:r>
              <a:rPr lang="en-US" sz="3300" dirty="0" err="1">
                <a:latin typeface="Times New Roman" panose="02020603050405020304" pitchFamily="18" charset="0"/>
                <a:cs typeface="Times New Roman" panose="02020603050405020304" pitchFamily="18" charset="0"/>
              </a:rPr>
              <a:t>mould</a:t>
            </a:r>
            <a:endParaRPr lang="en-US" sz="3300" dirty="0">
              <a:latin typeface="Times New Roman" panose="02020603050405020304" pitchFamily="18" charset="0"/>
              <a:cs typeface="Times New Roman" panose="02020603050405020304" pitchFamily="18" charset="0"/>
            </a:endParaRPr>
          </a:p>
          <a:p>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Advantages:</a:t>
            </a:r>
          </a:p>
          <a:p>
            <a:r>
              <a:rPr lang="en-US" sz="3300" dirty="0">
                <a:latin typeface="Times New Roman" panose="02020603050405020304" pitchFamily="18" charset="0"/>
                <a:cs typeface="Times New Roman" panose="02020603050405020304" pitchFamily="18" charset="0"/>
              </a:rPr>
              <a:t>Articles with intricate shapes could be designed</a:t>
            </a:r>
          </a:p>
          <a:p>
            <a:r>
              <a:rPr lang="en-US" sz="3300" dirty="0">
                <a:latin typeface="Times New Roman" panose="02020603050405020304" pitchFamily="18" charset="0"/>
                <a:cs typeface="Times New Roman" panose="02020603050405020304" pitchFamily="18" charset="0"/>
              </a:rPr>
              <a:t>Aerospace and automobile parts, car body, helmets</a:t>
            </a:r>
          </a:p>
          <a:p>
            <a:r>
              <a:rPr lang="en-US" sz="3300" dirty="0">
                <a:latin typeface="Times New Roman" panose="02020603050405020304" pitchFamily="18" charset="0"/>
                <a:cs typeface="Times New Roman" panose="02020603050405020304" pitchFamily="18" charset="0"/>
              </a:rPr>
              <a:t>The articles produced are blister free</a:t>
            </a:r>
          </a:p>
          <a:p>
            <a:r>
              <a:rPr lang="en-US" sz="3300" dirty="0">
                <a:latin typeface="Times New Roman" panose="02020603050405020304" pitchFamily="18" charset="0"/>
                <a:cs typeface="Times New Roman" panose="02020603050405020304" pitchFamily="18" charset="0"/>
              </a:rPr>
              <a:t>Fine wires and glass fibers can be inserted in the </a:t>
            </a:r>
            <a:r>
              <a:rPr lang="en-US" sz="3300" dirty="0" err="1">
                <a:latin typeface="Times New Roman" panose="02020603050405020304" pitchFamily="18" charset="0"/>
                <a:cs typeface="Times New Roman" panose="02020603050405020304" pitchFamily="18" charset="0"/>
              </a:rPr>
              <a:t>mould</a:t>
            </a:r>
            <a:endParaRPr lang="en-US" sz="3300" dirty="0">
              <a:latin typeface="Times New Roman" panose="02020603050405020304" pitchFamily="18" charset="0"/>
              <a:cs typeface="Times New Roman" panose="02020603050405020304" pitchFamily="18" charset="0"/>
            </a:endParaRPr>
          </a:p>
          <a:p>
            <a:r>
              <a:rPr lang="en-US" sz="3300" dirty="0">
                <a:latin typeface="Times New Roman" panose="02020603050405020304" pitchFamily="18" charset="0"/>
                <a:cs typeface="Times New Roman" panose="02020603050405020304" pitchFamily="18" charset="0"/>
              </a:rPr>
              <a:t>Even thick pieces can be cured completely and uniformly</a:t>
            </a:r>
          </a:p>
          <a:p>
            <a:endParaRPr lang="en-IN" dirty="0"/>
          </a:p>
        </p:txBody>
      </p:sp>
    </p:spTree>
    <p:extLst>
      <p:ext uri="{BB962C8B-B14F-4D97-AF65-F5344CB8AC3E}">
        <p14:creationId xmlns:p14="http://schemas.microsoft.com/office/powerpoint/2010/main" val="13638908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9D0A49-9601-4A8D-82DE-F9D3BF67916D}"/>
              </a:ext>
            </a:extLst>
          </p:cNvPr>
          <p:cNvSpPr>
            <a:spLocks noGrp="1"/>
          </p:cNvSpPr>
          <p:nvPr>
            <p:ph type="title"/>
          </p:nvPr>
        </p:nvSpPr>
        <p:spPr/>
        <p:txBody>
          <a:bodyPr/>
          <a:lstStyle/>
          <a:p>
            <a:r>
              <a:rPr lang="en-IN" dirty="0"/>
              <a:t>Extrusion </a:t>
            </a:r>
            <a:r>
              <a:rPr lang="en-IN" dirty="0" err="1"/>
              <a:t>Molding</a:t>
            </a:r>
            <a:endParaRPr lang="en-IN" dirty="0"/>
          </a:p>
        </p:txBody>
      </p:sp>
      <p:pic>
        <p:nvPicPr>
          <p:cNvPr id="2050" name="Picture 2">
            <a:extLst>
              <a:ext uri="{FF2B5EF4-FFF2-40B4-BE49-F238E27FC236}">
                <a16:creationId xmlns:a16="http://schemas.microsoft.com/office/drawing/2014/main" xmlns="" id="{8DD53494-11A6-42DC-BD2F-813A9D1DC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566863"/>
            <a:ext cx="87122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8851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0A4244-E8BE-459D-9048-1F09A078B186}"/>
              </a:ext>
            </a:extLst>
          </p:cNvPr>
          <p:cNvSpPr>
            <a:spLocks noGrp="1"/>
          </p:cNvSpPr>
          <p:nvPr>
            <p:ph type="title"/>
          </p:nvPr>
        </p:nvSpPr>
        <p:spPr/>
        <p:txBody>
          <a:bodyPr/>
          <a:lstStyle/>
          <a:p>
            <a:r>
              <a:rPr lang="en-IN" dirty="0"/>
              <a:t>Extrusion Moulding</a:t>
            </a:r>
          </a:p>
        </p:txBody>
      </p:sp>
      <p:sp>
        <p:nvSpPr>
          <p:cNvPr id="3" name="Content Placeholder 2">
            <a:extLst>
              <a:ext uri="{FF2B5EF4-FFF2-40B4-BE49-F238E27FC236}">
                <a16:creationId xmlns:a16="http://schemas.microsoft.com/office/drawing/2014/main" xmlns="" id="{29E447C2-97E4-4C5C-8461-9D7F24A86024}"/>
              </a:ext>
            </a:extLst>
          </p:cNvPr>
          <p:cNvSpPr>
            <a:spLocks noGrp="1"/>
          </p:cNvSpPr>
          <p:nvPr>
            <p:ph idx="1"/>
          </p:nvPr>
        </p:nvSpPr>
        <p:spPr/>
        <p:txBody>
          <a:bodyPr>
            <a:normAutofit/>
          </a:bodyPr>
          <a:lstStyle/>
          <a:p>
            <a:r>
              <a:rPr lang="en-US" dirty="0"/>
              <a:t>Whenever continuous molding of material like wires, cables, and sheets is required extrusion molding is used. The thermoplastic materials are molded by this method. They undergo continuous molding to form articles of uniform cross section. In this method, the thermoplastic material are heated to plastic condition and pushed by means of screw conveyor in to a </a:t>
            </a:r>
            <a:r>
              <a:rPr lang="en-US" dirty="0" err="1"/>
              <a:t>mould</a:t>
            </a:r>
            <a:r>
              <a:rPr lang="en-US" dirty="0"/>
              <a:t> cavity having required outer shape of articles to be manufactured. Here the plastic mass gets cooled due to atmospheric exposure. A long conveyor carries away the cooled products continuously.</a:t>
            </a:r>
            <a:endParaRPr lang="en-IN" dirty="0"/>
          </a:p>
        </p:txBody>
      </p:sp>
    </p:spTree>
    <p:extLst>
      <p:ext uri="{BB962C8B-B14F-4D97-AF65-F5344CB8AC3E}">
        <p14:creationId xmlns:p14="http://schemas.microsoft.com/office/powerpoint/2010/main" val="31965096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456" y="2492897"/>
            <a:ext cx="10363200" cy="1470025"/>
          </a:xfrm>
          <a:solidFill>
            <a:srgbClr val="92D050"/>
          </a:solidFill>
          <a:ln>
            <a:solidFill>
              <a:schemeClr val="accent2">
                <a:lumMod val="60000"/>
                <a:lumOff val="40000"/>
              </a:schemeClr>
            </a:solidFill>
          </a:ln>
          <a:scene3d>
            <a:camera prst="orthographicFront"/>
            <a:lightRig rig="threePt" dir="t"/>
          </a:scene3d>
          <a:sp3d>
            <a:bevelT/>
          </a:sp3d>
        </p:spPr>
        <p:txBody>
          <a:bodyPr/>
          <a:lstStyle/>
          <a:p>
            <a:r>
              <a:rPr lang="en-US" dirty="0" smtClean="0"/>
              <a:t>BIODEGRADBALE POLYMER</a:t>
            </a:r>
            <a:endParaRPr lang="en-IN" dirty="0"/>
          </a:p>
        </p:txBody>
      </p:sp>
      <p:sp>
        <p:nvSpPr>
          <p:cNvPr id="3" name="Subtitle 2"/>
          <p:cNvSpPr>
            <a:spLocks noGrp="1"/>
          </p:cNvSpPr>
          <p:nvPr>
            <p:ph type="subTitle" idx="1"/>
          </p:nvPr>
        </p:nvSpPr>
        <p:spPr>
          <a:xfrm>
            <a:off x="3503712" y="4293096"/>
            <a:ext cx="8534400" cy="1752600"/>
          </a:xfrm>
        </p:spPr>
        <p:txBody>
          <a:bodyPr/>
          <a:lstStyle/>
          <a:p>
            <a:r>
              <a:rPr lang="en-US" dirty="0" smtClean="0"/>
              <a:t>By Dr. </a:t>
            </a:r>
            <a:r>
              <a:rPr lang="en-US" dirty="0" err="1" smtClean="0"/>
              <a:t>Deepali</a:t>
            </a:r>
            <a:r>
              <a:rPr lang="en-US" dirty="0" smtClean="0"/>
              <a:t> N. </a:t>
            </a:r>
            <a:r>
              <a:rPr lang="en-US" dirty="0" err="1" smtClean="0"/>
              <a:t>Kanekar</a:t>
            </a:r>
            <a:endParaRPr lang="en-IN"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71" t="16895" r="69729" b="57813"/>
          <a:stretch/>
        </p:blipFill>
        <p:spPr bwMode="auto">
          <a:xfrm>
            <a:off x="721873" y="217467"/>
            <a:ext cx="1488817"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0281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Biodegradable Polymer</a:t>
            </a:r>
            <a:endParaRPr lang="en-IN" dirty="0"/>
          </a:p>
        </p:txBody>
      </p:sp>
      <p:sp>
        <p:nvSpPr>
          <p:cNvPr id="3" name="Content Placeholder 2"/>
          <p:cNvSpPr>
            <a:spLocks noGrp="1"/>
          </p:cNvSpPr>
          <p:nvPr>
            <p:ph idx="1"/>
          </p:nvPr>
        </p:nvSpPr>
        <p:spPr/>
        <p:txBody>
          <a:bodyPr/>
          <a:lstStyle/>
          <a:p>
            <a:pPr algn="just"/>
            <a:r>
              <a:rPr lang="en-US" dirty="0" smtClean="0"/>
              <a:t>Biodegradable polymers are polymers in which monomers are joined to one another by functional group linkage and has unstable link in backbone.</a:t>
            </a:r>
          </a:p>
          <a:p>
            <a:pPr algn="just"/>
            <a:r>
              <a:rPr lang="en-US" dirty="0" smtClean="0"/>
              <a:t>They are broken down to biologically accepted molecules that are metabolized and removed from the body via normal metabolic pathway.</a:t>
            </a:r>
          </a:p>
          <a:p>
            <a:pPr algn="just"/>
            <a:endParaRPr lang="en-IN"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71" t="16895" r="69729" b="57813"/>
          <a:stretch/>
        </p:blipFill>
        <p:spPr bwMode="auto">
          <a:xfrm>
            <a:off x="721873" y="217467"/>
            <a:ext cx="1488817"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77216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67" t="16097" r="26797" b="396"/>
          <a:stretch/>
        </p:blipFill>
        <p:spPr bwMode="auto">
          <a:xfrm>
            <a:off x="0" y="437941"/>
            <a:ext cx="11818624"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549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xmlns="" id="{B9D784D1-3DFF-85B8-9BD3-8CFA014D548F}"/>
              </a:ext>
            </a:extLst>
          </p:cNvPr>
          <p:cNvSpPr>
            <a:spLocks noGrp="1" noChangeArrowheads="1"/>
          </p:cNvSpPr>
          <p:nvPr>
            <p:ph type="title"/>
          </p:nvPr>
        </p:nvSpPr>
        <p:spPr/>
        <p:txBody>
          <a:bodyPr/>
          <a:lstStyle/>
          <a:p>
            <a:pPr eaLnBrk="1" hangingPunct="1"/>
            <a:r>
              <a:rPr lang="en-US" altLang="en-US" dirty="0"/>
              <a:t>Classification of </a:t>
            </a:r>
            <a:r>
              <a:rPr lang="en-US" altLang="en-US" dirty="0" smtClean="0"/>
              <a:t>Polymers as below</a:t>
            </a:r>
            <a:endParaRPr lang="en-GB" altLang="en-US" dirty="0"/>
          </a:p>
        </p:txBody>
      </p:sp>
      <p:sp>
        <p:nvSpPr>
          <p:cNvPr id="6147" name="Rectangle 1027">
            <a:extLst>
              <a:ext uri="{FF2B5EF4-FFF2-40B4-BE49-F238E27FC236}">
                <a16:creationId xmlns:a16="http://schemas.microsoft.com/office/drawing/2014/main" xmlns="" id="{DBF7D85B-E26C-8AFB-E2B4-6E38DE16284F}"/>
              </a:ext>
            </a:extLst>
          </p:cNvPr>
          <p:cNvSpPr>
            <a:spLocks noGrp="1" noChangeArrowheads="1"/>
          </p:cNvSpPr>
          <p:nvPr>
            <p:ph type="body" idx="1"/>
          </p:nvPr>
        </p:nvSpPr>
        <p:spPr>
          <a:xfrm>
            <a:off x="2209800" y="1676400"/>
            <a:ext cx="8077200" cy="4419600"/>
          </a:xfrm>
        </p:spPr>
        <p:txBody>
          <a:bodyPr>
            <a:normAutofit/>
          </a:bodyPr>
          <a:lstStyle/>
          <a:p>
            <a:pPr eaLnBrk="1" hangingPunct="1"/>
            <a:r>
              <a:rPr lang="en-US" altLang="en-US" sz="2400" b="1" dirty="0"/>
              <a:t>Nature of Repeat Units</a:t>
            </a:r>
          </a:p>
          <a:p>
            <a:pPr eaLnBrk="1" hangingPunct="1"/>
            <a:r>
              <a:rPr lang="en-US" altLang="en-US" sz="2400" b="1" dirty="0"/>
              <a:t>Structural Characteristics</a:t>
            </a:r>
          </a:p>
          <a:p>
            <a:pPr eaLnBrk="1" hangingPunct="1"/>
            <a:r>
              <a:rPr lang="en-US" altLang="en-US" sz="2400" b="1" dirty="0"/>
              <a:t>Stereochemistry</a:t>
            </a:r>
          </a:p>
          <a:p>
            <a:pPr eaLnBrk="1" hangingPunct="1"/>
            <a:r>
              <a:rPr lang="en-US" altLang="en-US" sz="2400" b="1" dirty="0"/>
              <a:t>Physical properties</a:t>
            </a:r>
          </a:p>
          <a:p>
            <a:pPr eaLnBrk="1" hangingPunct="1"/>
            <a:r>
              <a:rPr lang="en-US" altLang="en-US" sz="2400" b="1" dirty="0"/>
              <a:t>Molecular (Functional Group) Classification</a:t>
            </a:r>
          </a:p>
          <a:p>
            <a:pPr eaLnBrk="1" hangingPunct="1"/>
            <a:r>
              <a:rPr lang="en-US" altLang="en-US" sz="2400" b="1" dirty="0"/>
              <a:t>Polymerization Process</a:t>
            </a:r>
          </a:p>
          <a:p>
            <a:pPr eaLnBrk="1" hangingPunct="1"/>
            <a:endParaRPr lang="en-US" altLang="en-US" sz="2400" b="1" dirty="0"/>
          </a:p>
          <a:p>
            <a:pPr eaLnBrk="1" hangingPunct="1"/>
            <a:r>
              <a:rPr lang="en-US" altLang="en-US" sz="2000" dirty="0"/>
              <a:t>All highlight certain aspect or property of the polymer.</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GB"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303" y="152400"/>
            <a:ext cx="10972800" cy="1143000"/>
          </a:xfrm>
        </p:spPr>
        <p:txBody>
          <a:bodyPr>
            <a:normAutofit/>
          </a:bodyPr>
          <a:lstStyle/>
          <a:p>
            <a:r>
              <a:rPr lang="en-IN" dirty="0" smtClean="0"/>
              <a:t>Biodegradable polymers-</a:t>
            </a:r>
            <a:r>
              <a:rPr lang="en-IN" dirty="0" err="1" smtClean="0"/>
              <a:t>Polylactic</a:t>
            </a:r>
            <a:r>
              <a:rPr lang="en-IN" dirty="0" smtClean="0"/>
              <a:t> acid</a:t>
            </a:r>
            <a:endParaRPr lang="en-IN" dirty="0"/>
          </a:p>
        </p:txBody>
      </p:sp>
      <p:sp>
        <p:nvSpPr>
          <p:cNvPr id="3" name="Content Placeholder 2"/>
          <p:cNvSpPr>
            <a:spLocks noGrp="1"/>
          </p:cNvSpPr>
          <p:nvPr>
            <p:ph idx="1"/>
          </p:nvPr>
        </p:nvSpPr>
        <p:spPr>
          <a:xfrm>
            <a:off x="449303" y="1066800"/>
            <a:ext cx="10972800" cy="2933700"/>
          </a:xfrm>
        </p:spPr>
        <p:txBody>
          <a:bodyPr>
            <a:normAutofit lnSpcReduction="10000"/>
          </a:bodyPr>
          <a:lstStyle/>
          <a:p>
            <a:pPr algn="just"/>
            <a:r>
              <a:rPr lang="en-IN" dirty="0" err="1"/>
              <a:t>Polylactic</a:t>
            </a:r>
            <a:r>
              <a:rPr lang="en-IN" dirty="0"/>
              <a:t> acid, also known as poly(lactic acid) or </a:t>
            </a:r>
            <a:r>
              <a:rPr lang="en-IN" dirty="0" err="1"/>
              <a:t>polylactide</a:t>
            </a:r>
            <a:r>
              <a:rPr lang="en-IN" dirty="0"/>
              <a:t> (abbreviation PLA) is a thermoplastic polyester with backbone formula (</a:t>
            </a:r>
            <a:r>
              <a:rPr lang="en-IN" dirty="0" smtClean="0"/>
              <a:t>C3H4O2)n </a:t>
            </a:r>
            <a:r>
              <a:rPr lang="en-IN" dirty="0"/>
              <a:t>or [–</a:t>
            </a:r>
            <a:r>
              <a:rPr lang="en-IN" dirty="0" smtClean="0"/>
              <a:t>C(CH3)HC</a:t>
            </a:r>
            <a:r>
              <a:rPr lang="en-IN" dirty="0"/>
              <a:t>(=O)O</a:t>
            </a:r>
            <a:r>
              <a:rPr lang="en-IN" dirty="0" smtClean="0"/>
              <a:t>–]n</a:t>
            </a:r>
            <a:r>
              <a:rPr lang="en-IN" dirty="0"/>
              <a:t>, </a:t>
            </a:r>
            <a:endParaRPr lang="en-IN" dirty="0" smtClean="0"/>
          </a:p>
          <a:p>
            <a:pPr algn="just"/>
            <a:r>
              <a:rPr lang="en-IN" dirty="0" smtClean="0"/>
              <a:t>formally </a:t>
            </a:r>
            <a:r>
              <a:rPr lang="en-IN" dirty="0"/>
              <a:t>obtained by condensation of lactic acid </a:t>
            </a:r>
            <a:r>
              <a:rPr lang="en-IN" dirty="0" smtClean="0"/>
              <a:t>C(CH3</a:t>
            </a:r>
            <a:r>
              <a:rPr lang="en-IN" dirty="0"/>
              <a:t>)(OH)HCOOH with loss of water (hence its name). </a:t>
            </a:r>
            <a:endParaRPr lang="en-IN" dirty="0" smtClean="0"/>
          </a:p>
          <a:p>
            <a:pPr algn="just"/>
            <a:r>
              <a:rPr lang="en-IN" dirty="0" smtClean="0"/>
              <a:t>It </a:t>
            </a:r>
            <a:r>
              <a:rPr lang="en-IN" dirty="0"/>
              <a:t>can also be prepared by ring-opening polymerization of </a:t>
            </a:r>
            <a:r>
              <a:rPr lang="en-IN" dirty="0" err="1"/>
              <a:t>lactide</a:t>
            </a:r>
            <a:r>
              <a:rPr lang="en-IN" dirty="0"/>
              <a:t> [–</a:t>
            </a:r>
            <a:r>
              <a:rPr lang="en-IN" dirty="0" smtClean="0"/>
              <a:t>C(CH3)HC</a:t>
            </a:r>
            <a:r>
              <a:rPr lang="en-IN" dirty="0"/>
              <a:t>(=O)O</a:t>
            </a:r>
            <a:r>
              <a:rPr lang="en-IN" dirty="0" smtClean="0"/>
              <a:t>–]2</a:t>
            </a:r>
            <a:r>
              <a:rPr lang="en-IN" dirty="0"/>
              <a:t>, the cyclic dimer of the basic repeating unit.</a:t>
            </a:r>
          </a:p>
        </p:txBody>
      </p:sp>
      <p:pic>
        <p:nvPicPr>
          <p:cNvPr id="1026" name="Picture 2" descr="The skeletal formula of PL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8801" y="3733800"/>
            <a:ext cx="3133807"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05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11277600" cy="6477000"/>
          </a:xfrm>
        </p:spPr>
        <p:txBody>
          <a:bodyPr>
            <a:normAutofit/>
          </a:bodyPr>
          <a:lstStyle/>
          <a:p>
            <a:pPr marL="0" indent="0">
              <a:buNone/>
            </a:pPr>
            <a:r>
              <a:rPr lang="en-IN" b="1" dirty="0" smtClean="0">
                <a:latin typeface="Times New Roman" panose="02020603050405020304" pitchFamily="18" charset="0"/>
                <a:cs typeface="Times New Roman" panose="02020603050405020304" pitchFamily="18" charset="0"/>
              </a:rPr>
              <a:t>Synthesis</a:t>
            </a:r>
          </a:p>
          <a:p>
            <a:pPr marL="0" indent="0" algn="just">
              <a:buNone/>
            </a:pPr>
            <a:endParaRPr lang="en-IN" b="1" dirty="0">
              <a:latin typeface="Times New Roman" panose="02020603050405020304" pitchFamily="18" charset="0"/>
              <a:cs typeface="Times New Roman" panose="02020603050405020304" pitchFamily="18" charset="0"/>
            </a:endParaRPr>
          </a:p>
          <a:p>
            <a:pPr algn="just"/>
            <a:r>
              <a:rPr lang="en-IN" sz="2100" dirty="0">
                <a:latin typeface="Times New Roman" panose="02020603050405020304" pitchFamily="18" charset="0"/>
                <a:cs typeface="Times New Roman" panose="02020603050405020304" pitchFamily="18" charset="0"/>
              </a:rPr>
              <a:t>The monomer is typically made from </a:t>
            </a:r>
            <a:r>
              <a:rPr lang="en-IN" sz="2100" dirty="0" smtClean="0">
                <a:latin typeface="Times New Roman" panose="02020603050405020304" pitchFamily="18" charset="0"/>
                <a:cs typeface="Times New Roman" panose="02020603050405020304" pitchFamily="18" charset="0"/>
              </a:rPr>
              <a:t>renewable resources such </a:t>
            </a:r>
            <a:r>
              <a:rPr lang="en-IN" sz="2100" dirty="0">
                <a:latin typeface="Times New Roman" panose="02020603050405020304" pitchFamily="18" charset="0"/>
                <a:cs typeface="Times New Roman" panose="02020603050405020304" pitchFamily="18" charset="0"/>
              </a:rPr>
              <a:t>as from corn, cassava, sugarcane or sugar beet pulp</a:t>
            </a:r>
            <a:r>
              <a:rPr lang="en-IN" sz="2100" dirty="0" smtClean="0">
                <a:latin typeface="Times New Roman" panose="02020603050405020304" pitchFamily="18" charset="0"/>
                <a:cs typeface="Times New Roman" panose="02020603050405020304" pitchFamily="18" charset="0"/>
              </a:rPr>
              <a:t>.</a:t>
            </a:r>
          </a:p>
          <a:p>
            <a:pPr algn="just"/>
            <a:r>
              <a:rPr lang="en-US" sz="2100" dirty="0" smtClean="0">
                <a:latin typeface="Times New Roman" panose="02020603050405020304" pitchFamily="18" charset="0"/>
                <a:cs typeface="Times New Roman" panose="02020603050405020304" pitchFamily="18" charset="0"/>
              </a:rPr>
              <a:t>Lactic acid is produced from bacterial fermentation of sugarcane, which further </a:t>
            </a:r>
            <a:r>
              <a:rPr lang="en-US" sz="2100" dirty="0" err="1" smtClean="0">
                <a:latin typeface="Times New Roman" panose="02020603050405020304" pitchFamily="18" charset="0"/>
                <a:cs typeface="Times New Roman" panose="02020603050405020304" pitchFamily="18" charset="0"/>
              </a:rPr>
              <a:t>oligomerized</a:t>
            </a:r>
            <a:r>
              <a:rPr lang="en-US" sz="2100" dirty="0" smtClean="0">
                <a:latin typeface="Times New Roman" panose="02020603050405020304" pitchFamily="18" charset="0"/>
                <a:cs typeface="Times New Roman" panose="02020603050405020304" pitchFamily="18" charset="0"/>
              </a:rPr>
              <a:t> and then catalytically dimerized to make the </a:t>
            </a:r>
            <a:r>
              <a:rPr lang="en-US" sz="2100" dirty="0" err="1" smtClean="0">
                <a:latin typeface="Times New Roman" panose="02020603050405020304" pitchFamily="18" charset="0"/>
                <a:cs typeface="Times New Roman" panose="02020603050405020304" pitchFamily="18" charset="0"/>
              </a:rPr>
              <a:t>lactide</a:t>
            </a:r>
            <a:r>
              <a:rPr lang="en-US" sz="2100" dirty="0" smtClean="0">
                <a:latin typeface="Times New Roman" panose="02020603050405020304" pitchFamily="18" charset="0"/>
                <a:cs typeface="Times New Roman" panose="02020603050405020304" pitchFamily="18" charset="0"/>
              </a:rPr>
              <a:t> monomer.</a:t>
            </a:r>
          </a:p>
          <a:p>
            <a:pPr algn="just"/>
            <a:r>
              <a:rPr lang="en-US" sz="2100" dirty="0" smtClean="0">
                <a:latin typeface="Times New Roman" panose="02020603050405020304" pitchFamily="18" charset="0"/>
                <a:cs typeface="Times New Roman" panose="02020603050405020304" pitchFamily="18" charset="0"/>
              </a:rPr>
              <a:t>High MW PLA is produced from the </a:t>
            </a:r>
            <a:r>
              <a:rPr lang="en-US" sz="2100" dirty="0" err="1" smtClean="0">
                <a:latin typeface="Times New Roman" panose="02020603050405020304" pitchFamily="18" charset="0"/>
                <a:cs typeface="Times New Roman" panose="02020603050405020304" pitchFamily="18" charset="0"/>
              </a:rPr>
              <a:t>lactide</a:t>
            </a:r>
            <a:r>
              <a:rPr lang="en-US" sz="2100" dirty="0" smtClean="0">
                <a:latin typeface="Times New Roman" panose="02020603050405020304" pitchFamily="18" charset="0"/>
                <a:cs typeface="Times New Roman" panose="02020603050405020304" pitchFamily="18" charset="0"/>
              </a:rPr>
              <a:t> monomer by ring opening polymerization using a stannous </a:t>
            </a:r>
            <a:r>
              <a:rPr lang="en-US" sz="2100" dirty="0" err="1" smtClean="0">
                <a:latin typeface="Times New Roman" panose="02020603050405020304" pitchFamily="18" charset="0"/>
                <a:cs typeface="Times New Roman" panose="02020603050405020304" pitchFamily="18" charset="0"/>
              </a:rPr>
              <a:t>octonate</a:t>
            </a:r>
            <a:r>
              <a:rPr lang="en-US" sz="2100" dirty="0" smtClean="0">
                <a:latin typeface="Times New Roman" panose="02020603050405020304" pitchFamily="18" charset="0"/>
                <a:cs typeface="Times New Roman" panose="02020603050405020304" pitchFamily="18" charset="0"/>
              </a:rPr>
              <a:t> catalyst.</a:t>
            </a:r>
            <a:endParaRPr lang="en-IN" sz="2100" dirty="0">
              <a:latin typeface="Times New Roman" panose="02020603050405020304" pitchFamily="18" charset="0"/>
              <a:cs typeface="Times New Roman" panose="02020603050405020304" pitchFamily="18" charset="0"/>
            </a:endParaRPr>
          </a:p>
          <a:p>
            <a:pPr algn="just"/>
            <a:r>
              <a:rPr lang="en-IN" sz="2100" dirty="0">
                <a:latin typeface="Times New Roman" panose="02020603050405020304" pitchFamily="18" charset="0"/>
                <a:cs typeface="Times New Roman" panose="02020603050405020304" pitchFamily="18" charset="0"/>
              </a:rPr>
              <a:t>Several industrial routes afford usable (i.e. high molecular weight) PLA. Two main monomers are used: lactic acid, and the cyclic di-ester, </a:t>
            </a:r>
            <a:r>
              <a:rPr lang="en-IN" sz="2100" dirty="0" err="1">
                <a:latin typeface="Times New Roman" panose="02020603050405020304" pitchFamily="18" charset="0"/>
                <a:cs typeface="Times New Roman" panose="02020603050405020304" pitchFamily="18" charset="0"/>
              </a:rPr>
              <a:t>lactide</a:t>
            </a:r>
            <a:r>
              <a:rPr lang="en-IN" sz="2100" dirty="0">
                <a:latin typeface="Times New Roman" panose="02020603050405020304" pitchFamily="18" charset="0"/>
                <a:cs typeface="Times New Roman" panose="02020603050405020304" pitchFamily="18" charset="0"/>
              </a:rPr>
              <a:t>. The most common route to PLA is the ring-opening polymerization of </a:t>
            </a:r>
            <a:r>
              <a:rPr lang="en-IN" sz="2100" dirty="0" err="1">
                <a:latin typeface="Times New Roman" panose="02020603050405020304" pitchFamily="18" charset="0"/>
                <a:cs typeface="Times New Roman" panose="02020603050405020304" pitchFamily="18" charset="0"/>
              </a:rPr>
              <a:t>lactide</a:t>
            </a:r>
            <a:r>
              <a:rPr lang="en-IN" sz="2100" dirty="0">
                <a:latin typeface="Times New Roman" panose="02020603050405020304" pitchFamily="18" charset="0"/>
                <a:cs typeface="Times New Roman" panose="02020603050405020304" pitchFamily="18" charset="0"/>
              </a:rPr>
              <a:t> with various metal catalysts (typically tin </a:t>
            </a:r>
            <a:r>
              <a:rPr lang="en-IN" sz="2100" dirty="0" err="1">
                <a:latin typeface="Times New Roman" panose="02020603050405020304" pitchFamily="18" charset="0"/>
                <a:cs typeface="Times New Roman" panose="02020603050405020304" pitchFamily="18" charset="0"/>
              </a:rPr>
              <a:t>octoate</a:t>
            </a:r>
            <a:r>
              <a:rPr lang="en-IN" sz="2100" dirty="0">
                <a:latin typeface="Times New Roman" panose="02020603050405020304" pitchFamily="18" charset="0"/>
                <a:cs typeface="Times New Roman" panose="02020603050405020304" pitchFamily="18" charset="0"/>
              </a:rPr>
              <a:t>) in solution or as a suspension. The metal-</a:t>
            </a:r>
            <a:r>
              <a:rPr lang="en-IN" sz="2100" dirty="0" err="1">
                <a:latin typeface="Times New Roman" panose="02020603050405020304" pitchFamily="18" charset="0"/>
                <a:cs typeface="Times New Roman" panose="02020603050405020304" pitchFamily="18" charset="0"/>
              </a:rPr>
              <a:t>catalyzed</a:t>
            </a:r>
            <a:r>
              <a:rPr lang="en-IN" sz="2100" dirty="0">
                <a:latin typeface="Times New Roman" panose="02020603050405020304" pitchFamily="18" charset="0"/>
                <a:cs typeface="Times New Roman" panose="02020603050405020304" pitchFamily="18" charset="0"/>
              </a:rPr>
              <a:t> reaction tends to cause racemization of the PLA, reducing its </a:t>
            </a:r>
            <a:r>
              <a:rPr lang="en-IN" sz="2100" dirty="0" err="1">
                <a:latin typeface="Times New Roman" panose="02020603050405020304" pitchFamily="18" charset="0"/>
                <a:cs typeface="Times New Roman" panose="02020603050405020304" pitchFamily="18" charset="0"/>
              </a:rPr>
              <a:t>stereoregularity</a:t>
            </a:r>
            <a:r>
              <a:rPr lang="en-IN" sz="2100" dirty="0">
                <a:latin typeface="Times New Roman" panose="02020603050405020304" pitchFamily="18" charset="0"/>
                <a:cs typeface="Times New Roman" panose="02020603050405020304" pitchFamily="18" charset="0"/>
              </a:rPr>
              <a:t> compared to the starting material (usually corn starch</a:t>
            </a:r>
            <a:r>
              <a:rPr lang="en-IN" sz="2100" dirty="0" smtClean="0">
                <a:latin typeface="Times New Roman" panose="02020603050405020304" pitchFamily="18" charset="0"/>
                <a:cs typeface="Times New Roman" panose="02020603050405020304" pitchFamily="18" charset="0"/>
              </a:rPr>
              <a: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0850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14314"/>
            <a:ext cx="10160000"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8473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Biodegradation:</a:t>
            </a:r>
            <a:endParaRPr lang="en-IN" dirty="0"/>
          </a:p>
        </p:txBody>
      </p:sp>
      <p:sp>
        <p:nvSpPr>
          <p:cNvPr id="3" name="Content Placeholder 2"/>
          <p:cNvSpPr>
            <a:spLocks noGrp="1"/>
          </p:cNvSpPr>
          <p:nvPr>
            <p:ph idx="1"/>
          </p:nvPr>
        </p:nvSpPr>
        <p:spPr/>
        <p:txBody>
          <a:bodyPr/>
          <a:lstStyle/>
          <a:p>
            <a:r>
              <a:rPr lang="en-US" dirty="0" smtClean="0"/>
              <a:t>It is process of converting polymer material into harmless, simple and gaseous products by the action of enzymes, micro-organism and water </a:t>
            </a:r>
            <a:endParaRPr lang="en-IN" dirty="0"/>
          </a:p>
        </p:txBody>
      </p:sp>
    </p:spTree>
    <p:extLst>
      <p:ext uri="{BB962C8B-B14F-4D97-AF65-F5344CB8AC3E}">
        <p14:creationId xmlns:p14="http://schemas.microsoft.com/office/powerpoint/2010/main" val="38738880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259" t="7719" r="32846" b="4605"/>
          <a:stretch/>
        </p:blipFill>
        <p:spPr bwMode="auto">
          <a:xfrm>
            <a:off x="1199457" y="260649"/>
            <a:ext cx="9781335" cy="594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531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089D459E-1DB1-B61C-4239-C380F87CE4C7}"/>
              </a:ext>
            </a:extLst>
          </p:cNvPr>
          <p:cNvSpPr>
            <a:spLocks noGrp="1" noChangeArrowheads="1"/>
          </p:cNvSpPr>
          <p:nvPr>
            <p:ph type="title"/>
          </p:nvPr>
        </p:nvSpPr>
        <p:spPr>
          <a:xfrm>
            <a:off x="2067560" y="855025"/>
            <a:ext cx="7772400" cy="609600"/>
          </a:xfrm>
        </p:spPr>
        <p:txBody>
          <a:bodyPr/>
          <a:lstStyle/>
          <a:p>
            <a:pPr eaLnBrk="1" hangingPunct="1"/>
            <a:r>
              <a:rPr lang="en-US" altLang="en-US" sz="2400" dirty="0"/>
              <a:t>On the basis of </a:t>
            </a:r>
            <a:r>
              <a:rPr lang="en-US" altLang="en-US" sz="3600" dirty="0"/>
              <a:t>Nature of Repeat Units</a:t>
            </a:r>
            <a:endParaRPr lang="en-GB" altLang="en-US" sz="3600" dirty="0"/>
          </a:p>
        </p:txBody>
      </p:sp>
      <p:sp>
        <p:nvSpPr>
          <p:cNvPr id="7171" name="Rectangle 3">
            <a:extLst>
              <a:ext uri="{FF2B5EF4-FFF2-40B4-BE49-F238E27FC236}">
                <a16:creationId xmlns:a16="http://schemas.microsoft.com/office/drawing/2014/main" xmlns="" id="{43697E7F-C368-22B9-3B6A-842A18ACA616}"/>
              </a:ext>
            </a:extLst>
          </p:cNvPr>
          <p:cNvSpPr>
            <a:spLocks noGrp="1" noChangeArrowheads="1"/>
          </p:cNvSpPr>
          <p:nvPr>
            <p:ph type="body" idx="1"/>
          </p:nvPr>
        </p:nvSpPr>
        <p:spPr>
          <a:xfrm>
            <a:off x="2067560" y="1795970"/>
            <a:ext cx="7772400" cy="4648200"/>
          </a:xfrm>
        </p:spPr>
        <p:txBody>
          <a:bodyPr/>
          <a:lstStyle/>
          <a:p>
            <a:pPr eaLnBrk="1" hangingPunct="1">
              <a:buFontTx/>
              <a:buNone/>
            </a:pPr>
            <a:r>
              <a:rPr lang="en-US" altLang="en-US" sz="2000" b="1" dirty="0"/>
              <a:t>Homopolymer</a:t>
            </a:r>
            <a:r>
              <a:rPr lang="en-US" altLang="en-US" sz="2000" dirty="0"/>
              <a:t>-   A-A-A-A-A-A-A-A-A-A-A-</a:t>
            </a:r>
          </a:p>
          <a:p>
            <a:pPr eaLnBrk="1" hangingPunct="1">
              <a:buFontTx/>
              <a:buNone/>
            </a:pPr>
            <a:r>
              <a:rPr lang="en-US" altLang="en-US" sz="2000" dirty="0"/>
              <a:t>(identical repeat units)</a:t>
            </a:r>
          </a:p>
          <a:p>
            <a:pPr eaLnBrk="1" hangingPunct="1">
              <a:buFontTx/>
              <a:buNone/>
            </a:pPr>
            <a:endParaRPr lang="en-US" altLang="en-US" sz="2000" dirty="0"/>
          </a:p>
          <a:p>
            <a:pPr eaLnBrk="1" hangingPunct="1">
              <a:buFontTx/>
              <a:buNone/>
            </a:pPr>
            <a:r>
              <a:rPr lang="en-US" altLang="en-US" sz="2000" b="1" dirty="0"/>
              <a:t>Copolymer </a:t>
            </a:r>
            <a:r>
              <a:rPr lang="en-US" altLang="en-US" sz="2000" dirty="0"/>
              <a:t>- Different repeat units</a:t>
            </a:r>
            <a:endParaRPr lang="en-US" altLang="en-US" sz="2000" b="1" dirty="0"/>
          </a:p>
          <a:p>
            <a:pPr eaLnBrk="1" hangingPunct="1">
              <a:buFontTx/>
              <a:buNone/>
            </a:pPr>
            <a:endParaRPr lang="en-US" altLang="en-US" sz="2000" b="1" dirty="0"/>
          </a:p>
          <a:p>
            <a:pPr eaLnBrk="1" hangingPunct="1">
              <a:buFontTx/>
              <a:buNone/>
            </a:pPr>
            <a:r>
              <a:rPr lang="en-US" altLang="en-US" sz="2000" b="1" dirty="0"/>
              <a:t>Alternating Copolymer</a:t>
            </a:r>
            <a:r>
              <a:rPr lang="en-US" altLang="en-US" sz="2000" dirty="0"/>
              <a:t>- </a:t>
            </a:r>
            <a:r>
              <a:rPr lang="en-US" altLang="en-US" sz="1800" dirty="0"/>
              <a:t>A-B-A-B-A-B-A-B-A-B</a:t>
            </a:r>
          </a:p>
          <a:p>
            <a:pPr eaLnBrk="1" hangingPunct="1">
              <a:buFontTx/>
              <a:buNone/>
            </a:pPr>
            <a:r>
              <a:rPr lang="en-US" altLang="en-US" sz="2000" b="1" dirty="0"/>
              <a:t>Block Copolymer -          </a:t>
            </a:r>
            <a:r>
              <a:rPr lang="en-US" altLang="en-US" sz="1800" dirty="0"/>
              <a:t>AAAAAAAA-BBBBBBBBB</a:t>
            </a:r>
          </a:p>
          <a:p>
            <a:pPr eaLnBrk="1" hangingPunct="1">
              <a:buFontTx/>
              <a:buNone/>
            </a:pPr>
            <a:r>
              <a:rPr lang="en-US" altLang="en-US" sz="2000" b="1" dirty="0"/>
              <a:t>Random Copolymer-      </a:t>
            </a:r>
            <a:r>
              <a:rPr lang="en-US" altLang="en-US" sz="1800" dirty="0"/>
              <a:t>AA-B-A-B-B-A-A-A-B-B-A</a:t>
            </a:r>
          </a:p>
          <a:p>
            <a:pPr eaLnBrk="1" hangingPunct="1">
              <a:buFontTx/>
              <a:buNone/>
            </a:pPr>
            <a:r>
              <a:rPr lang="en-US" altLang="en-US" sz="2000" b="1" dirty="0"/>
              <a:t>Graft Copolymer-    </a:t>
            </a:r>
            <a:endParaRPr lang="en-US" altLang="en-US" sz="2000" dirty="0"/>
          </a:p>
        </p:txBody>
      </p:sp>
      <p:pic>
        <p:nvPicPr>
          <p:cNvPr id="7172" name="Picture 6">
            <a:extLst>
              <a:ext uri="{FF2B5EF4-FFF2-40B4-BE49-F238E27FC236}">
                <a16:creationId xmlns:a16="http://schemas.microsoft.com/office/drawing/2014/main" xmlns="" id="{BE8EB59D-FC0D-785A-A187-6AF4DACFC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193" y="5003865"/>
            <a:ext cx="3543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FDD4C99-F0E8-F113-CE00-B80AB4575512}"/>
              </a:ext>
            </a:extLst>
          </p:cNvPr>
          <p:cNvSpPr txBox="1"/>
          <p:nvPr/>
        </p:nvSpPr>
        <p:spPr>
          <a:xfrm>
            <a:off x="848737" y="294543"/>
            <a:ext cx="6094379" cy="523220"/>
          </a:xfrm>
          <a:prstGeom prst="rect">
            <a:avLst/>
          </a:prstGeom>
          <a:noFill/>
        </p:spPr>
        <p:txBody>
          <a:bodyPr wrap="square">
            <a:spAutoFit/>
          </a:bodyPr>
          <a:lstStyle/>
          <a:p>
            <a:pPr algn="l"/>
            <a:r>
              <a:rPr lang="en-US" sz="2800" b="1" i="0" dirty="0">
                <a:solidFill>
                  <a:srgbClr val="1A1A1A"/>
                </a:solidFill>
                <a:effectLst/>
                <a:latin typeface="var(--font-family-serif)"/>
              </a:rPr>
              <a:t>The structure of macromolecules</a:t>
            </a:r>
          </a:p>
        </p:txBody>
      </p:sp>
      <p:sp>
        <p:nvSpPr>
          <p:cNvPr id="4" name="Callout: Line 3">
            <a:extLst>
              <a:ext uri="{FF2B5EF4-FFF2-40B4-BE49-F238E27FC236}">
                <a16:creationId xmlns:a16="http://schemas.microsoft.com/office/drawing/2014/main" xmlns="" id="{0E29AF69-7A29-FC98-6646-0E8EB9C6AEE9}"/>
              </a:ext>
            </a:extLst>
          </p:cNvPr>
          <p:cNvSpPr/>
          <p:nvPr/>
        </p:nvSpPr>
        <p:spPr>
          <a:xfrm>
            <a:off x="7159559" y="157716"/>
            <a:ext cx="4874368" cy="1887166"/>
          </a:xfrm>
          <a:prstGeom prst="borderCallout1">
            <a:avLst>
              <a:gd name="adj1" fmla="val 47616"/>
              <a:gd name="adj2" fmla="val -550"/>
              <a:gd name="adj3" fmla="val 64046"/>
              <a:gd name="adj4" fmla="val -2156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0" i="0" dirty="0">
                <a:solidFill>
                  <a:srgbClr val="1A1A1A"/>
                </a:solidFill>
                <a:effectLst/>
                <a:latin typeface="+mj-lt"/>
              </a:rPr>
              <a:t>Polymers are manufactured from low-molecular-weight compounds called </a:t>
            </a:r>
            <a:r>
              <a:rPr lang="en-US" sz="1600" b="0" i="0" u="sng" dirty="0">
                <a:effectLst/>
                <a:latin typeface="+mj-lt"/>
                <a:hlinkClick r:id="rId2"/>
              </a:rPr>
              <a:t>monomers</a:t>
            </a:r>
            <a:r>
              <a:rPr lang="en-US" sz="1600" b="0" i="0" dirty="0">
                <a:solidFill>
                  <a:srgbClr val="1A1A1A"/>
                </a:solidFill>
                <a:effectLst/>
                <a:latin typeface="+mj-lt"/>
              </a:rPr>
              <a:t> by polymerization reactions, in which large numbers of monomer molecules are linked together. Depending on the structure of the monomer or monomers and on the polymerization method employed, </a:t>
            </a:r>
            <a:r>
              <a:rPr lang="en-US" sz="1600" b="0" i="0" dirty="0">
                <a:solidFill>
                  <a:schemeClr val="accent2">
                    <a:lumMod val="75000"/>
                  </a:schemeClr>
                </a:solidFill>
                <a:effectLst/>
                <a:latin typeface="+mj-lt"/>
              </a:rPr>
              <a:t>polymer molecules may exhibit a variety of architectures.</a:t>
            </a:r>
            <a:endParaRPr lang="en-IN" sz="1600" dirty="0">
              <a:solidFill>
                <a:schemeClr val="accent2">
                  <a:lumMod val="75000"/>
                </a:schemeClr>
              </a:solidFill>
              <a:latin typeface="+mj-lt"/>
            </a:endParaRPr>
          </a:p>
        </p:txBody>
      </p:sp>
      <p:sp>
        <p:nvSpPr>
          <p:cNvPr id="6" name="TextBox 5">
            <a:extLst>
              <a:ext uri="{FF2B5EF4-FFF2-40B4-BE49-F238E27FC236}">
                <a16:creationId xmlns:a16="http://schemas.microsoft.com/office/drawing/2014/main" xmlns="" id="{472DA12C-B29F-F239-7F25-E068CE1CE38E}"/>
              </a:ext>
            </a:extLst>
          </p:cNvPr>
          <p:cNvSpPr txBox="1"/>
          <p:nvPr/>
        </p:nvSpPr>
        <p:spPr>
          <a:xfrm>
            <a:off x="2113333" y="1201526"/>
            <a:ext cx="6094379" cy="430887"/>
          </a:xfrm>
          <a:prstGeom prst="rect">
            <a:avLst/>
          </a:prstGeom>
          <a:noFill/>
        </p:spPr>
        <p:txBody>
          <a:bodyPr wrap="square">
            <a:spAutoFit/>
          </a:bodyPr>
          <a:lstStyle/>
          <a:p>
            <a:pPr marL="285750" indent="-285750">
              <a:buFont typeface="Wingdings" panose="05000000000000000000" pitchFamily="2" charset="2"/>
              <a:buChar char="Ø"/>
            </a:pPr>
            <a:r>
              <a:rPr lang="en-US" sz="2200" b="1" dirty="0">
                <a:effectLst/>
                <a:latin typeface="var(--headings-font-family)"/>
              </a:rPr>
              <a:t>Linear, branched, and network</a:t>
            </a:r>
          </a:p>
        </p:txBody>
      </p:sp>
      <p:pic>
        <p:nvPicPr>
          <p:cNvPr id="2" name="Picture 2" descr="Linear Polymer - an overview | ScienceDirect Topics">
            <a:extLst>
              <a:ext uri="{FF2B5EF4-FFF2-40B4-BE49-F238E27FC236}">
                <a16:creationId xmlns:a16="http://schemas.microsoft.com/office/drawing/2014/main" xmlns="" id="{65327F96-05D1-9EA9-B561-3E1C537E4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334" y="2540266"/>
            <a:ext cx="8569007" cy="342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58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2348</TotalTime>
  <Words>3509</Words>
  <Application>Microsoft Office PowerPoint</Application>
  <PresentationFormat>Custom</PresentationFormat>
  <Paragraphs>399</Paragraphs>
  <Slides>74</Slides>
  <Notes>8</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77" baseType="lpstr">
      <vt:lpstr>Office Theme</vt:lpstr>
      <vt:lpstr>1_Office Theme</vt:lpstr>
      <vt:lpstr>Bitmap Image</vt:lpstr>
      <vt:lpstr>PowerPoint Presentation</vt:lpstr>
      <vt:lpstr>PowerPoint Presentation</vt:lpstr>
      <vt:lpstr>What is the need to study polymer?</vt:lpstr>
      <vt:lpstr>How we can classify polymer?</vt:lpstr>
      <vt:lpstr>PowerPoint Presentation</vt:lpstr>
      <vt:lpstr>Classification based on source</vt:lpstr>
      <vt:lpstr>Classification of Polymers as below</vt:lpstr>
      <vt:lpstr>On the basis of Nature of Repeat Units</vt:lpstr>
      <vt:lpstr>PowerPoint Presentation</vt:lpstr>
      <vt:lpstr>Structural characteristics-closely related to materials properties</vt:lpstr>
      <vt:lpstr> Stereochemistry of Linkages </vt:lpstr>
      <vt:lpstr>PowerPoint Presentation</vt:lpstr>
      <vt:lpstr>PowerPoint Presentation</vt:lpstr>
      <vt:lpstr>PowerPoint Presentation</vt:lpstr>
      <vt:lpstr> Molecular (Functional Group) Classification</vt:lpstr>
      <vt:lpstr>Examples</vt:lpstr>
      <vt:lpstr>PowerPoint Presentation</vt:lpstr>
      <vt:lpstr>Polymer Families</vt:lpstr>
      <vt:lpstr>Common Polyolefins</vt:lpstr>
      <vt:lpstr>Polyesters, Amides, and Urethanes</vt:lpstr>
      <vt:lpstr>Natural Polymers</vt:lpstr>
      <vt:lpstr>PowerPoint Presentation</vt:lpstr>
      <vt:lpstr>PowerPoint Presentation</vt:lpstr>
      <vt:lpstr>Difference between condensation and addition polymerisation:-</vt:lpstr>
      <vt:lpstr>Molecular Mass of Polymer</vt:lpstr>
      <vt:lpstr>PowerPoint Presentation</vt:lpstr>
      <vt:lpstr>Methods for determining the molecular weights of polymer</vt:lpstr>
      <vt:lpstr>Number average Molecular Mass ( Mn)</vt:lpstr>
      <vt:lpstr>Weight Average molecular Weight</vt:lpstr>
      <vt:lpstr>Z-average molecular Weight</vt:lpstr>
      <vt:lpstr>PowerPoint Presentation</vt:lpstr>
      <vt:lpstr>Viscosity Average molecular weight</vt:lpstr>
      <vt:lpstr>PowerPoint Presentation</vt:lpstr>
      <vt:lpstr>Compounding of Plastics</vt:lpstr>
      <vt:lpstr>1. Binders or Resins</vt:lpstr>
      <vt:lpstr>2. Fillers</vt:lpstr>
      <vt:lpstr>3. Plasticizers</vt:lpstr>
      <vt:lpstr>4. Dyes and Pigments</vt:lpstr>
      <vt:lpstr>5. Lubricants</vt:lpstr>
      <vt:lpstr>6. Catalysts</vt:lpstr>
      <vt:lpstr>7. Stabilizers</vt:lpstr>
      <vt:lpstr>PowerPoint Presentation</vt:lpstr>
      <vt:lpstr>Learning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FABRICATION</vt:lpstr>
      <vt:lpstr>COMPRESSION MOULDING</vt:lpstr>
      <vt:lpstr>COMPRESSION MOULDING</vt:lpstr>
      <vt:lpstr>INJECTION MOULDING</vt:lpstr>
      <vt:lpstr>INJECTION MOULDING</vt:lpstr>
      <vt:lpstr>TRANSFER MOULDING</vt:lpstr>
      <vt:lpstr>TRANSFER MOULDING</vt:lpstr>
      <vt:lpstr>Extrusion Molding</vt:lpstr>
      <vt:lpstr>Extrusion Moulding</vt:lpstr>
      <vt:lpstr>BIODEGRADBALE POLYMER</vt:lpstr>
      <vt:lpstr>Biodegradable Polymer</vt:lpstr>
      <vt:lpstr>PowerPoint Presentation</vt:lpstr>
      <vt:lpstr>Biodegradable polymers-Polylactic acid</vt:lpstr>
      <vt:lpstr>PowerPoint Presentation</vt:lpstr>
      <vt:lpstr>PowerPoint Presentation</vt:lpstr>
      <vt:lpstr>Biodegradation: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Deepali</dc:creator>
  <cp:lastModifiedBy>KJSCE</cp:lastModifiedBy>
  <cp:revision>40</cp:revision>
  <dcterms:created xsi:type="dcterms:W3CDTF">2023-06-29T15:53:20Z</dcterms:created>
  <dcterms:modified xsi:type="dcterms:W3CDTF">2024-02-12T09:25:43Z</dcterms:modified>
</cp:coreProperties>
</file>